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handoutMasterIdLst>
    <p:handoutMasterId r:id="rId14"/>
  </p:handoutMasterIdLst>
  <p:sldIdLst>
    <p:sldId id="256" r:id="rId2"/>
    <p:sldId id="299" r:id="rId3"/>
    <p:sldId id="300" r:id="rId4"/>
    <p:sldId id="307" r:id="rId5"/>
    <p:sldId id="303" r:id="rId6"/>
    <p:sldId id="308" r:id="rId7"/>
    <p:sldId id="305" r:id="rId8"/>
    <p:sldId id="309" r:id="rId9"/>
    <p:sldId id="287" r:id="rId10"/>
    <p:sldId id="306" r:id="rId11"/>
    <p:sldId id="302"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A00"/>
    <a:srgbClr val="FFFF99"/>
    <a:srgbClr val="FFCC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5789" autoAdjust="0"/>
  </p:normalViewPr>
  <p:slideViewPr>
    <p:cSldViewPr>
      <p:cViewPr>
        <p:scale>
          <a:sx n="66" d="100"/>
          <a:sy n="66" d="100"/>
        </p:scale>
        <p:origin x="-1446" y="-9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4"/>
    </p:cViewPr>
  </p:sorterViewPr>
  <p:notesViewPr>
    <p:cSldViewPr>
      <p:cViewPr varScale="1">
        <p:scale>
          <a:sx n="53" d="100"/>
          <a:sy n="53" d="100"/>
        </p:scale>
        <p:origin x="-268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14F17-EE2A-4C07-B6B5-D4C3B819407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74953959-FA5E-4586-8BD0-C6CBF97D17C9}">
      <dgm:prSet phldrT="[Text]" custT="1"/>
      <dgm:spPr/>
      <dgm:t>
        <a:bodyPr/>
        <a:lstStyle/>
        <a:p>
          <a:r>
            <a:rPr lang="en-GB" sz="1200" b="1" dirty="0" smtClean="0">
              <a:solidFill>
                <a:schemeClr val="bg2">
                  <a:lumMod val="25000"/>
                </a:schemeClr>
              </a:solidFill>
              <a:latin typeface="Arial" pitchFamily="34" charset="0"/>
              <a:cs typeface="Arial" pitchFamily="34" charset="0"/>
            </a:rPr>
            <a:t>29</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October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Choose Well Winter Campaign – signposting people to the best place for help and information</a:t>
          </a:r>
          <a:endParaRPr lang="en-GB" sz="1200" dirty="0">
            <a:solidFill>
              <a:schemeClr val="tx1">
                <a:lumMod val="75000"/>
                <a:lumOff val="25000"/>
              </a:schemeClr>
            </a:solidFill>
            <a:latin typeface="Arial" pitchFamily="34" charset="0"/>
            <a:cs typeface="Arial" pitchFamily="34" charset="0"/>
          </a:endParaRPr>
        </a:p>
      </dgm:t>
    </dgm:pt>
    <dgm:pt modelId="{0DEA4300-83E4-4DF6-9CED-54378EA332B4}" type="parTrans" cxnId="{E5EEEC83-DC47-4148-9D41-79C30DD79F1E}">
      <dgm:prSet/>
      <dgm:spPr/>
      <dgm:t>
        <a:bodyPr/>
        <a:lstStyle/>
        <a:p>
          <a:endParaRPr lang="en-GB"/>
        </a:p>
      </dgm:t>
    </dgm:pt>
    <dgm:pt modelId="{1787179F-B39A-43AF-8268-EDB73D6B168A}" type="sibTrans" cxnId="{E5EEEC83-DC47-4148-9D41-79C30DD79F1E}">
      <dgm:prSet/>
      <dgm:spPr/>
      <dgm:t>
        <a:bodyPr/>
        <a:lstStyle/>
        <a:p>
          <a:endParaRPr lang="en-GB"/>
        </a:p>
      </dgm:t>
    </dgm:pt>
    <dgm:pt modelId="{97689B54-87BC-471F-9B2B-8336ED981AF7}">
      <dgm:prSet phldrT="[Text]" custT="1"/>
      <dgm:spPr/>
      <dgm:t>
        <a:bodyPr/>
        <a:lstStyle/>
        <a:p>
          <a:r>
            <a:rPr lang="en-GB" sz="1200" b="1" dirty="0" smtClean="0">
              <a:solidFill>
                <a:schemeClr val="bg2">
                  <a:lumMod val="25000"/>
                </a:schemeClr>
              </a:solidFill>
              <a:latin typeface="Arial" pitchFamily="34" charset="0"/>
              <a:cs typeface="Arial" pitchFamily="34" charset="0"/>
            </a:rPr>
            <a:t>1</a:t>
          </a:r>
          <a:r>
            <a:rPr lang="en-GB" sz="1200" b="1" baseline="30000" dirty="0" smtClean="0">
              <a:solidFill>
                <a:schemeClr val="bg2">
                  <a:lumMod val="25000"/>
                </a:schemeClr>
              </a:solidFill>
              <a:latin typeface="Arial" pitchFamily="34" charset="0"/>
              <a:cs typeface="Arial" pitchFamily="34" charset="0"/>
            </a:rPr>
            <a:t>st</a:t>
          </a:r>
          <a:r>
            <a:rPr lang="en-GB" sz="1200" b="1" dirty="0" smtClean="0">
              <a:solidFill>
                <a:schemeClr val="bg2">
                  <a:lumMod val="25000"/>
                </a:schemeClr>
              </a:solidFill>
              <a:latin typeface="Arial" pitchFamily="34" charset="0"/>
              <a:cs typeface="Arial" pitchFamily="34" charset="0"/>
            </a:rPr>
            <a:t> November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Self Care Web-ex with Jean </a:t>
          </a:r>
          <a:r>
            <a:rPr lang="en-GB" sz="1200" dirty="0" err="1" smtClean="0">
              <a:solidFill>
                <a:schemeClr val="tx1">
                  <a:lumMod val="75000"/>
                  <a:lumOff val="25000"/>
                </a:schemeClr>
              </a:solidFill>
              <a:latin typeface="Arial" pitchFamily="34" charset="0"/>
              <a:cs typeface="Arial" pitchFamily="34" charset="0"/>
            </a:rPr>
            <a:t>Arrowsmith</a:t>
          </a:r>
          <a:r>
            <a:rPr lang="en-GB" sz="1200" dirty="0" smtClean="0">
              <a:solidFill>
                <a:schemeClr val="tx1">
                  <a:lumMod val="75000"/>
                  <a:lumOff val="25000"/>
                </a:schemeClr>
              </a:solidFill>
              <a:latin typeface="Arial" pitchFamily="34" charset="0"/>
              <a:cs typeface="Arial" pitchFamily="34" charset="0"/>
            </a:rPr>
            <a:t> from Coventry City Council</a:t>
          </a:r>
          <a:endParaRPr lang="en-GB" sz="1200" dirty="0">
            <a:solidFill>
              <a:schemeClr val="tx1">
                <a:lumMod val="75000"/>
                <a:lumOff val="25000"/>
              </a:schemeClr>
            </a:solidFill>
            <a:latin typeface="Arial" pitchFamily="34" charset="0"/>
            <a:cs typeface="Arial" pitchFamily="34" charset="0"/>
          </a:endParaRPr>
        </a:p>
      </dgm:t>
    </dgm:pt>
    <dgm:pt modelId="{B90C8DBF-2CAA-4D29-B3D3-6939472508DA}" type="parTrans" cxnId="{4EBB8E8D-95CD-4244-A99C-7E32534EBB69}">
      <dgm:prSet/>
      <dgm:spPr/>
      <dgm:t>
        <a:bodyPr/>
        <a:lstStyle/>
        <a:p>
          <a:endParaRPr lang="en-GB"/>
        </a:p>
      </dgm:t>
    </dgm:pt>
    <dgm:pt modelId="{53D62B2B-BF17-43D2-BF1F-3B8B1707B308}" type="sibTrans" cxnId="{4EBB8E8D-95CD-4244-A99C-7E32534EBB69}">
      <dgm:prSet/>
      <dgm:spPr/>
      <dgm:t>
        <a:bodyPr/>
        <a:lstStyle/>
        <a:p>
          <a:endParaRPr lang="en-GB"/>
        </a:p>
      </dgm:t>
    </dgm:pt>
    <dgm:pt modelId="{7328CD51-3025-4C37-A472-02497A38F147}">
      <dgm:prSet phldrT="[Text]" custT="1"/>
      <dgm:spPr/>
      <dgm:t>
        <a:bodyPr/>
        <a:lstStyle/>
        <a:p>
          <a:r>
            <a:rPr lang="en-GB" sz="1200" b="1" dirty="0" smtClean="0">
              <a:solidFill>
                <a:schemeClr val="bg2">
                  <a:lumMod val="25000"/>
                </a:schemeClr>
              </a:solidFill>
              <a:latin typeface="Arial" pitchFamily="34" charset="0"/>
              <a:cs typeface="Arial" pitchFamily="34" charset="0"/>
            </a:rPr>
            <a:t>5</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Start of ‘Ask Your Pharmacist’ Week – aimed at men, their health and use of NHS services</a:t>
          </a:r>
          <a:endParaRPr lang="en-GB" sz="1200" dirty="0">
            <a:solidFill>
              <a:schemeClr val="tx1">
                <a:lumMod val="75000"/>
                <a:lumOff val="25000"/>
              </a:schemeClr>
            </a:solidFill>
            <a:latin typeface="Arial" pitchFamily="34" charset="0"/>
            <a:cs typeface="Arial" pitchFamily="34" charset="0"/>
          </a:endParaRPr>
        </a:p>
      </dgm:t>
    </dgm:pt>
    <dgm:pt modelId="{E1F3323F-59D1-4279-BE8F-E237569D1A5C}" type="parTrans" cxnId="{A9AE3ABB-E081-42AF-8D76-CCEDAF95DC7F}">
      <dgm:prSet/>
      <dgm:spPr/>
      <dgm:t>
        <a:bodyPr/>
        <a:lstStyle/>
        <a:p>
          <a:endParaRPr lang="en-GB"/>
        </a:p>
      </dgm:t>
    </dgm:pt>
    <dgm:pt modelId="{970EA307-E13B-4567-922D-CA795AFDB1FE}" type="sibTrans" cxnId="{A9AE3ABB-E081-42AF-8D76-CCEDAF95DC7F}">
      <dgm:prSet/>
      <dgm:spPr/>
      <dgm:t>
        <a:bodyPr/>
        <a:lstStyle/>
        <a:p>
          <a:endParaRPr lang="en-GB"/>
        </a:p>
      </dgm:t>
    </dgm:pt>
    <dgm:pt modelId="{42648B26-2A78-4C06-BF42-D373D2C6365D}">
      <dgm:prSet phldrT="[Text]" custT="1"/>
      <dgm:spPr/>
      <dgm:t>
        <a:bodyPr/>
        <a:lstStyle/>
        <a:p>
          <a:r>
            <a:rPr lang="en-GB" sz="1200" b="1" dirty="0" smtClean="0">
              <a:solidFill>
                <a:schemeClr val="bg2">
                  <a:lumMod val="25000"/>
                </a:schemeClr>
              </a:solidFill>
              <a:latin typeface="Arial" pitchFamily="34" charset="0"/>
              <a:cs typeface="Arial" pitchFamily="34" charset="0"/>
            </a:rPr>
            <a:t>8</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 Norman Lamb MP, Care and Support Services Minister, launches SCW at the Annual Self Care Conference, hosted by the Self Care Forum</a:t>
          </a:r>
          <a:endParaRPr lang="en-GB" sz="1200" dirty="0">
            <a:solidFill>
              <a:schemeClr val="tx1">
                <a:lumMod val="75000"/>
                <a:lumOff val="25000"/>
              </a:schemeClr>
            </a:solidFill>
            <a:latin typeface="Arial" pitchFamily="34" charset="0"/>
            <a:cs typeface="Arial" pitchFamily="34" charset="0"/>
          </a:endParaRPr>
        </a:p>
      </dgm:t>
    </dgm:pt>
    <dgm:pt modelId="{C1424744-B35D-44C2-B198-1E6541AC0B56}" type="parTrans" cxnId="{DA6A42D2-9DEB-4EFC-87F6-84F9683A8837}">
      <dgm:prSet/>
      <dgm:spPr/>
      <dgm:t>
        <a:bodyPr/>
        <a:lstStyle/>
        <a:p>
          <a:endParaRPr lang="en-GB"/>
        </a:p>
      </dgm:t>
    </dgm:pt>
    <dgm:pt modelId="{B863334A-4024-484C-8E29-8E3141216A22}" type="sibTrans" cxnId="{DA6A42D2-9DEB-4EFC-87F6-84F9683A8837}">
      <dgm:prSet/>
      <dgm:spPr/>
      <dgm:t>
        <a:bodyPr/>
        <a:lstStyle/>
        <a:p>
          <a:endParaRPr lang="en-GB"/>
        </a:p>
      </dgm:t>
    </dgm:pt>
    <dgm:pt modelId="{AD35DD74-7916-468D-8846-8D32DB955BB5}">
      <dgm:prSet phldrT="[Text]" custT="1"/>
      <dgm:spPr/>
      <dgm:t>
        <a:bodyPr/>
        <a:lstStyle/>
        <a:p>
          <a:r>
            <a:rPr lang="en-GB" sz="1200" b="1" dirty="0" smtClean="0">
              <a:solidFill>
                <a:schemeClr val="bg2">
                  <a:lumMod val="25000"/>
                </a:schemeClr>
              </a:solidFill>
              <a:latin typeface="Arial" pitchFamily="34" charset="0"/>
              <a:cs typeface="Arial" pitchFamily="34" charset="0"/>
            </a:rPr>
            <a:t>12</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Self Care Week starts</a:t>
          </a:r>
          <a:endParaRPr lang="en-GB" sz="1200" dirty="0">
            <a:solidFill>
              <a:schemeClr val="tx1">
                <a:lumMod val="75000"/>
                <a:lumOff val="25000"/>
              </a:schemeClr>
            </a:solidFill>
            <a:latin typeface="Arial" pitchFamily="34" charset="0"/>
            <a:cs typeface="Arial" pitchFamily="34" charset="0"/>
          </a:endParaRPr>
        </a:p>
      </dgm:t>
    </dgm:pt>
    <dgm:pt modelId="{BFF8D0E4-E287-4EB0-B40E-3DEB02DCC76F}" type="parTrans" cxnId="{4CAFE188-4F86-4A14-B902-36F54C12E5D1}">
      <dgm:prSet/>
      <dgm:spPr/>
      <dgm:t>
        <a:bodyPr/>
        <a:lstStyle/>
        <a:p>
          <a:endParaRPr lang="en-GB"/>
        </a:p>
      </dgm:t>
    </dgm:pt>
    <dgm:pt modelId="{18B55F95-0171-4EC4-A17A-1940429E1B12}" type="sibTrans" cxnId="{4CAFE188-4F86-4A14-B902-36F54C12E5D1}">
      <dgm:prSet/>
      <dgm:spPr/>
      <dgm:t>
        <a:bodyPr/>
        <a:lstStyle/>
        <a:p>
          <a:endParaRPr lang="en-GB"/>
        </a:p>
      </dgm:t>
    </dgm:pt>
    <dgm:pt modelId="{16E3A2B8-4947-4970-80C0-436B2ACC9F43}">
      <dgm:prSet phldrT="[Text]" custT="1"/>
      <dgm:spPr/>
      <dgm:t>
        <a:bodyPr/>
        <a:lstStyle/>
        <a:p>
          <a:r>
            <a:rPr lang="en-GB" sz="1200" b="1" dirty="0" smtClean="0">
              <a:solidFill>
                <a:schemeClr val="bg2">
                  <a:lumMod val="25000"/>
                </a:schemeClr>
              </a:solidFill>
              <a:latin typeface="Arial" pitchFamily="34" charset="0"/>
              <a:cs typeface="Arial" pitchFamily="34" charset="0"/>
            </a:rPr>
            <a:t>14</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solidFill>
                <a:schemeClr val="tx1">
                  <a:lumMod val="75000"/>
                  <a:lumOff val="25000"/>
                </a:schemeClr>
              </a:solidFill>
              <a:latin typeface="Arial" pitchFamily="34" charset="0"/>
              <a:cs typeface="Arial" pitchFamily="34" charset="0"/>
            </a:rPr>
            <a:t>LTC Lead, Stephen Johnson ,presents at the Age UK LTC Event</a:t>
          </a:r>
          <a:endParaRPr lang="en-GB" sz="1200" dirty="0">
            <a:solidFill>
              <a:schemeClr val="tx1">
                <a:lumMod val="75000"/>
                <a:lumOff val="25000"/>
              </a:schemeClr>
            </a:solidFill>
            <a:latin typeface="Arial" pitchFamily="34" charset="0"/>
            <a:cs typeface="Arial" pitchFamily="34" charset="0"/>
          </a:endParaRPr>
        </a:p>
      </dgm:t>
    </dgm:pt>
    <dgm:pt modelId="{7B9F3411-F953-4B87-B073-B8054AC25723}" type="parTrans" cxnId="{8EE46881-550C-4A7B-835D-4CA62939B92F}">
      <dgm:prSet/>
      <dgm:spPr/>
      <dgm:t>
        <a:bodyPr/>
        <a:lstStyle/>
        <a:p>
          <a:endParaRPr lang="en-GB"/>
        </a:p>
      </dgm:t>
    </dgm:pt>
    <dgm:pt modelId="{AC9F3526-8002-410D-829C-C4D506EB4237}" type="sibTrans" cxnId="{8EE46881-550C-4A7B-835D-4CA62939B92F}">
      <dgm:prSet/>
      <dgm:spPr/>
      <dgm:t>
        <a:bodyPr/>
        <a:lstStyle/>
        <a:p>
          <a:endParaRPr lang="en-GB"/>
        </a:p>
      </dgm:t>
    </dgm:pt>
    <dgm:pt modelId="{BF05D29C-AB0A-4FB6-AE68-D495381A02BA}">
      <dgm:prSet custT="1"/>
      <dgm:spPr/>
      <dgm:t>
        <a:bodyPr/>
        <a:lstStyle/>
        <a:p>
          <a:r>
            <a:rPr lang="en-GB" sz="1200" b="1" dirty="0" smtClean="0">
              <a:solidFill>
                <a:schemeClr val="bg2">
                  <a:lumMod val="25000"/>
                </a:schemeClr>
              </a:solidFill>
              <a:latin typeface="Arial" pitchFamily="34" charset="0"/>
              <a:cs typeface="Arial" pitchFamily="34" charset="0"/>
            </a:rPr>
            <a:t>18</a:t>
          </a:r>
          <a:r>
            <a:rPr lang="en-GB" sz="1200" b="1" baseline="30000" dirty="0" smtClean="0">
              <a:solidFill>
                <a:schemeClr val="bg2">
                  <a:lumMod val="25000"/>
                </a:schemeClr>
              </a:solidFill>
              <a:latin typeface="Arial" pitchFamily="34" charset="0"/>
              <a:cs typeface="Arial" pitchFamily="34" charset="0"/>
            </a:rPr>
            <a:t>th</a:t>
          </a:r>
          <a:r>
            <a:rPr lang="en-GB" sz="1200" b="1" dirty="0" smtClean="0">
              <a:solidFill>
                <a:schemeClr val="bg2">
                  <a:lumMod val="25000"/>
                </a:schemeClr>
              </a:solidFill>
              <a:latin typeface="Arial" pitchFamily="34" charset="0"/>
              <a:cs typeface="Arial" pitchFamily="34" charset="0"/>
            </a:rPr>
            <a:t> November </a:t>
          </a:r>
          <a:r>
            <a:rPr lang="en-GB" sz="1200" dirty="0" smtClean="0">
              <a:latin typeface="Arial" pitchFamily="34" charset="0"/>
              <a:cs typeface="Arial" pitchFamily="34" charset="0"/>
            </a:rPr>
            <a:t> </a:t>
          </a:r>
          <a:r>
            <a:rPr lang="en-GB" sz="1200" dirty="0" smtClean="0">
              <a:solidFill>
                <a:schemeClr val="tx1">
                  <a:lumMod val="75000"/>
                  <a:lumOff val="25000"/>
                </a:schemeClr>
              </a:solidFill>
              <a:latin typeface="Arial" pitchFamily="34" charset="0"/>
              <a:cs typeface="Arial" pitchFamily="34" charset="0"/>
            </a:rPr>
            <a:t>Antibiotic Awareness Day</a:t>
          </a:r>
          <a:endParaRPr lang="en-GB" sz="1200" dirty="0">
            <a:solidFill>
              <a:schemeClr val="tx1">
                <a:lumMod val="75000"/>
                <a:lumOff val="25000"/>
              </a:schemeClr>
            </a:solidFill>
            <a:latin typeface="Arial" pitchFamily="34" charset="0"/>
            <a:cs typeface="Arial" pitchFamily="34" charset="0"/>
          </a:endParaRPr>
        </a:p>
      </dgm:t>
    </dgm:pt>
    <dgm:pt modelId="{9781AB32-BF5E-4850-8BC9-D5061049F52B}" type="parTrans" cxnId="{D94602B8-0FE1-48B5-BC6C-FE23188A7504}">
      <dgm:prSet/>
      <dgm:spPr/>
      <dgm:t>
        <a:bodyPr/>
        <a:lstStyle/>
        <a:p>
          <a:endParaRPr lang="en-GB"/>
        </a:p>
      </dgm:t>
    </dgm:pt>
    <dgm:pt modelId="{AE80E31E-E9D1-4787-9D7C-BF43C89398CC}" type="sibTrans" cxnId="{D94602B8-0FE1-48B5-BC6C-FE23188A7504}">
      <dgm:prSet/>
      <dgm:spPr/>
      <dgm:t>
        <a:bodyPr/>
        <a:lstStyle/>
        <a:p>
          <a:endParaRPr lang="en-GB"/>
        </a:p>
      </dgm:t>
    </dgm:pt>
    <dgm:pt modelId="{B7A463CF-FD4E-4519-806D-E10EB2A4A9C0}" type="pres">
      <dgm:prSet presAssocID="{DCD14F17-EE2A-4C07-B6B5-D4C3B8194071}" presName="Name0" presStyleCnt="0">
        <dgm:presLayoutVars>
          <dgm:dir/>
          <dgm:resizeHandles val="exact"/>
        </dgm:presLayoutVars>
      </dgm:prSet>
      <dgm:spPr/>
      <dgm:t>
        <a:bodyPr/>
        <a:lstStyle/>
        <a:p>
          <a:endParaRPr lang="en-GB"/>
        </a:p>
      </dgm:t>
    </dgm:pt>
    <dgm:pt modelId="{6A4A7A0B-AFAB-4667-9347-FC359F0BB920}" type="pres">
      <dgm:prSet presAssocID="{DCD14F17-EE2A-4C07-B6B5-D4C3B8194071}" presName="arrow" presStyleLbl="bgShp" presStyleIdx="0" presStyleCnt="1" custLinFactNeighborX="-417" custLinFactNeighborY="342"/>
      <dgm:spPr/>
      <dgm:t>
        <a:bodyPr/>
        <a:lstStyle/>
        <a:p>
          <a:endParaRPr lang="en-GB"/>
        </a:p>
      </dgm:t>
    </dgm:pt>
    <dgm:pt modelId="{29B7AC0B-26DA-4E10-AB4B-78EF2C7839DD}" type="pres">
      <dgm:prSet presAssocID="{DCD14F17-EE2A-4C07-B6B5-D4C3B8194071}" presName="points" presStyleCnt="0"/>
      <dgm:spPr/>
    </dgm:pt>
    <dgm:pt modelId="{8E036701-860F-47E4-81A4-0B4E22145860}" type="pres">
      <dgm:prSet presAssocID="{74953959-FA5E-4586-8BD0-C6CBF97D17C9}" presName="compositeA" presStyleCnt="0"/>
      <dgm:spPr/>
    </dgm:pt>
    <dgm:pt modelId="{13CB5EA4-E0BA-41F3-A95E-36FDB14456B4}" type="pres">
      <dgm:prSet presAssocID="{74953959-FA5E-4586-8BD0-C6CBF97D17C9}" presName="textA" presStyleLbl="revTx" presStyleIdx="0" presStyleCnt="7">
        <dgm:presLayoutVars>
          <dgm:bulletEnabled val="1"/>
        </dgm:presLayoutVars>
      </dgm:prSet>
      <dgm:spPr/>
      <dgm:t>
        <a:bodyPr/>
        <a:lstStyle/>
        <a:p>
          <a:endParaRPr lang="en-GB"/>
        </a:p>
      </dgm:t>
    </dgm:pt>
    <dgm:pt modelId="{8AB6A103-F8D1-4099-AAC9-F6001060EFA8}" type="pres">
      <dgm:prSet presAssocID="{74953959-FA5E-4586-8BD0-C6CBF97D17C9}" presName="circleA" presStyleLbl="node1" presStyleIdx="0" presStyleCnt="7" custLinFactX="70566" custLinFactNeighborX="100000" custLinFactNeighborY="29452"/>
      <dgm:spPr/>
    </dgm:pt>
    <dgm:pt modelId="{65180BE2-8C90-4A78-8971-433CAA563BB2}" type="pres">
      <dgm:prSet presAssocID="{74953959-FA5E-4586-8BD0-C6CBF97D17C9}" presName="spaceA" presStyleCnt="0"/>
      <dgm:spPr/>
    </dgm:pt>
    <dgm:pt modelId="{E81586C3-D34E-4BC6-954F-C96C131551A9}" type="pres">
      <dgm:prSet presAssocID="{1787179F-B39A-43AF-8268-EDB73D6B168A}" presName="space" presStyleCnt="0"/>
      <dgm:spPr/>
    </dgm:pt>
    <dgm:pt modelId="{729D9077-24FC-42BB-9721-0BA7894A22F2}" type="pres">
      <dgm:prSet presAssocID="{97689B54-87BC-471F-9B2B-8336ED981AF7}" presName="compositeB" presStyleCnt="0"/>
      <dgm:spPr/>
    </dgm:pt>
    <dgm:pt modelId="{49160250-51DB-41B5-A2D4-3027C5B03E27}" type="pres">
      <dgm:prSet presAssocID="{97689B54-87BC-471F-9B2B-8336ED981AF7}" presName="textB" presStyleLbl="revTx" presStyleIdx="1" presStyleCnt="7" custLinFactNeighborX="-56393" custLinFactNeighborY="-5489">
        <dgm:presLayoutVars>
          <dgm:bulletEnabled val="1"/>
        </dgm:presLayoutVars>
      </dgm:prSet>
      <dgm:spPr/>
      <dgm:t>
        <a:bodyPr/>
        <a:lstStyle/>
        <a:p>
          <a:endParaRPr lang="en-GB"/>
        </a:p>
      </dgm:t>
    </dgm:pt>
    <dgm:pt modelId="{BCE29590-8861-4823-900F-9A41786EB62C}" type="pres">
      <dgm:prSet presAssocID="{97689B54-87BC-471F-9B2B-8336ED981AF7}" presName="circleB" presStyleLbl="node1" presStyleIdx="1" presStyleCnt="7" custLinFactX="100000" custLinFactNeighborX="192008" custLinFactNeighborY="-55361"/>
      <dgm:spPr/>
      <dgm:t>
        <a:bodyPr/>
        <a:lstStyle/>
        <a:p>
          <a:endParaRPr lang="en-GB"/>
        </a:p>
      </dgm:t>
    </dgm:pt>
    <dgm:pt modelId="{18AD0B71-4731-489F-AD88-3CD5FDCB5960}" type="pres">
      <dgm:prSet presAssocID="{97689B54-87BC-471F-9B2B-8336ED981AF7}" presName="spaceB" presStyleCnt="0"/>
      <dgm:spPr/>
    </dgm:pt>
    <dgm:pt modelId="{0E211449-1C94-4CA5-B572-D8B05136C49D}" type="pres">
      <dgm:prSet presAssocID="{53D62B2B-BF17-43D2-BF1F-3B8B1707B308}" presName="space" presStyleCnt="0"/>
      <dgm:spPr/>
    </dgm:pt>
    <dgm:pt modelId="{B6F47963-F855-4771-8E83-62F872B9F25C}" type="pres">
      <dgm:prSet presAssocID="{7328CD51-3025-4C37-A472-02497A38F147}" presName="compositeA" presStyleCnt="0"/>
      <dgm:spPr/>
    </dgm:pt>
    <dgm:pt modelId="{DF64A5EA-CAAC-4782-B6CC-E9B5BDD7CC6E}" type="pres">
      <dgm:prSet presAssocID="{7328CD51-3025-4C37-A472-02497A38F147}" presName="textA" presStyleLbl="revTx" presStyleIdx="2" presStyleCnt="7" custLinFactNeighborX="37573" custLinFactNeighborY="-550">
        <dgm:presLayoutVars>
          <dgm:bulletEnabled val="1"/>
        </dgm:presLayoutVars>
      </dgm:prSet>
      <dgm:spPr/>
      <dgm:t>
        <a:bodyPr/>
        <a:lstStyle/>
        <a:p>
          <a:endParaRPr lang="en-GB"/>
        </a:p>
      </dgm:t>
    </dgm:pt>
    <dgm:pt modelId="{D0FB7877-4907-4A5B-83EA-63C385CF2DC9}" type="pres">
      <dgm:prSet presAssocID="{7328CD51-3025-4C37-A472-02497A38F147}" presName="circleA" presStyleLbl="node1" presStyleIdx="2" presStyleCnt="7" custLinFactX="106104" custLinFactNeighborX="200000" custLinFactNeighborY="43948"/>
      <dgm:spPr/>
    </dgm:pt>
    <dgm:pt modelId="{8B136E5A-3132-4641-9A88-F9C5E8D60C3A}" type="pres">
      <dgm:prSet presAssocID="{7328CD51-3025-4C37-A472-02497A38F147}" presName="spaceA" presStyleCnt="0"/>
      <dgm:spPr/>
    </dgm:pt>
    <dgm:pt modelId="{8D59FA36-21BB-4643-A260-22A151EEE183}" type="pres">
      <dgm:prSet presAssocID="{970EA307-E13B-4567-922D-CA795AFDB1FE}" presName="space" presStyleCnt="0"/>
      <dgm:spPr/>
    </dgm:pt>
    <dgm:pt modelId="{9276B17B-EAC4-4EDB-B535-15BE7994BA20}" type="pres">
      <dgm:prSet presAssocID="{42648B26-2A78-4C06-BF42-D373D2C6365D}" presName="compositeB" presStyleCnt="0"/>
      <dgm:spPr/>
    </dgm:pt>
    <dgm:pt modelId="{FA77D063-EB43-4F90-B3A3-408061A7BB65}" type="pres">
      <dgm:prSet presAssocID="{42648B26-2A78-4C06-BF42-D373D2C6365D}" presName="textB" presStyleLbl="revTx" presStyleIdx="3" presStyleCnt="7" custScaleX="126186" custLinFactNeighborX="38557" custLinFactNeighborY="-4815">
        <dgm:presLayoutVars>
          <dgm:bulletEnabled val="1"/>
        </dgm:presLayoutVars>
      </dgm:prSet>
      <dgm:spPr/>
      <dgm:t>
        <a:bodyPr/>
        <a:lstStyle/>
        <a:p>
          <a:endParaRPr lang="en-GB"/>
        </a:p>
      </dgm:t>
    </dgm:pt>
    <dgm:pt modelId="{9CD8D3C3-A3C6-479F-80ED-C8FD7B00F9B2}" type="pres">
      <dgm:prSet presAssocID="{42648B26-2A78-4C06-BF42-D373D2C6365D}" presName="circleB" presStyleLbl="node1" presStyleIdx="3" presStyleCnt="7" custLinFactX="73288" custLinFactNeighborX="100000" custLinFactNeighborY="-56052"/>
      <dgm:spPr/>
    </dgm:pt>
    <dgm:pt modelId="{F0D9190D-900F-4B00-8D76-49E2913C63EA}" type="pres">
      <dgm:prSet presAssocID="{42648B26-2A78-4C06-BF42-D373D2C6365D}" presName="spaceB" presStyleCnt="0"/>
      <dgm:spPr/>
    </dgm:pt>
    <dgm:pt modelId="{92567F95-91E5-487E-8352-445D29186AD6}" type="pres">
      <dgm:prSet presAssocID="{B863334A-4024-484C-8E29-8E3141216A22}" presName="space" presStyleCnt="0"/>
      <dgm:spPr/>
    </dgm:pt>
    <dgm:pt modelId="{7C40F88A-417F-41BA-9C15-C257C283A964}" type="pres">
      <dgm:prSet presAssocID="{AD35DD74-7916-468D-8846-8D32DB955BB5}" presName="compositeA" presStyleCnt="0"/>
      <dgm:spPr/>
    </dgm:pt>
    <dgm:pt modelId="{6E8A6FF4-615D-40C6-A970-0F7E7DBA3D2E}" type="pres">
      <dgm:prSet presAssocID="{AD35DD74-7916-468D-8846-8D32DB955BB5}" presName="textA" presStyleLbl="revTx" presStyleIdx="4" presStyleCnt="7" custScaleY="65753" custLinFactNeighborX="-47062" custLinFactNeighborY="18555">
        <dgm:presLayoutVars>
          <dgm:bulletEnabled val="1"/>
        </dgm:presLayoutVars>
      </dgm:prSet>
      <dgm:spPr/>
      <dgm:t>
        <a:bodyPr/>
        <a:lstStyle/>
        <a:p>
          <a:endParaRPr lang="en-GB"/>
        </a:p>
      </dgm:t>
    </dgm:pt>
    <dgm:pt modelId="{85C912A1-65EC-4790-A2B6-0148DF3206EB}" type="pres">
      <dgm:prSet presAssocID="{AD35DD74-7916-468D-8846-8D32DB955BB5}" presName="circleA" presStyleLbl="node1" presStyleIdx="4" presStyleCnt="7" custLinFactX="34308" custLinFactNeighborX="100000" custLinFactNeighborY="-17663"/>
      <dgm:spPr/>
    </dgm:pt>
    <dgm:pt modelId="{17340E72-F75A-4A03-92E3-E8BE50353108}" type="pres">
      <dgm:prSet presAssocID="{AD35DD74-7916-468D-8846-8D32DB955BB5}" presName="spaceA" presStyleCnt="0"/>
      <dgm:spPr/>
    </dgm:pt>
    <dgm:pt modelId="{D53FF272-1D6F-4499-90D0-A8035598D11D}" type="pres">
      <dgm:prSet presAssocID="{18B55F95-0171-4EC4-A17A-1940429E1B12}" presName="space" presStyleCnt="0"/>
      <dgm:spPr/>
    </dgm:pt>
    <dgm:pt modelId="{00A42E2B-0BBE-402F-A93C-0F035EE96447}" type="pres">
      <dgm:prSet presAssocID="{16E3A2B8-4947-4970-80C0-436B2ACC9F43}" presName="compositeB" presStyleCnt="0"/>
      <dgm:spPr/>
    </dgm:pt>
    <dgm:pt modelId="{B16D83CC-031A-4124-8C2D-DEFF5350B615}" type="pres">
      <dgm:prSet presAssocID="{16E3A2B8-4947-4970-80C0-436B2ACC9F43}" presName="textB" presStyleLbl="revTx" presStyleIdx="5" presStyleCnt="7" custLinFactNeighborX="16186" custLinFactNeighborY="685">
        <dgm:presLayoutVars>
          <dgm:bulletEnabled val="1"/>
        </dgm:presLayoutVars>
      </dgm:prSet>
      <dgm:spPr/>
      <dgm:t>
        <a:bodyPr/>
        <a:lstStyle/>
        <a:p>
          <a:endParaRPr lang="en-GB"/>
        </a:p>
      </dgm:t>
    </dgm:pt>
    <dgm:pt modelId="{C3885EED-39C6-4462-AE28-3A9E80B3AB98}" type="pres">
      <dgm:prSet presAssocID="{16E3A2B8-4947-4970-80C0-436B2ACC9F43}" presName="circleB" presStyleLbl="node1" presStyleIdx="5" presStyleCnt="7" custLinFactNeighborX="34692" custLinFactNeighborY="25343"/>
      <dgm:spPr/>
    </dgm:pt>
    <dgm:pt modelId="{5CD01AA4-5829-48FC-87DA-FCDEAA0E27BC}" type="pres">
      <dgm:prSet presAssocID="{16E3A2B8-4947-4970-80C0-436B2ACC9F43}" presName="spaceB" presStyleCnt="0"/>
      <dgm:spPr/>
    </dgm:pt>
    <dgm:pt modelId="{9A368CE8-766E-4EDF-9902-48B05192A5E8}" type="pres">
      <dgm:prSet presAssocID="{AC9F3526-8002-410D-829C-C4D506EB4237}" presName="space" presStyleCnt="0"/>
      <dgm:spPr/>
    </dgm:pt>
    <dgm:pt modelId="{CF85DE72-A37D-41E4-B086-D72730B8ADEC}" type="pres">
      <dgm:prSet presAssocID="{BF05D29C-AB0A-4FB6-AE68-D495381A02BA}" presName="compositeA" presStyleCnt="0"/>
      <dgm:spPr/>
    </dgm:pt>
    <dgm:pt modelId="{4C49338C-8E79-4856-AE8A-5B1A93A3199E}" type="pres">
      <dgm:prSet presAssocID="{BF05D29C-AB0A-4FB6-AE68-D495381A02BA}" presName="textA" presStyleLbl="revTx" presStyleIdx="6" presStyleCnt="7">
        <dgm:presLayoutVars>
          <dgm:bulletEnabled val="1"/>
        </dgm:presLayoutVars>
      </dgm:prSet>
      <dgm:spPr/>
      <dgm:t>
        <a:bodyPr/>
        <a:lstStyle/>
        <a:p>
          <a:endParaRPr lang="en-GB"/>
        </a:p>
      </dgm:t>
    </dgm:pt>
    <dgm:pt modelId="{551B8103-2185-45F2-A682-E5B76B67449A}" type="pres">
      <dgm:prSet presAssocID="{BF05D29C-AB0A-4FB6-AE68-D495381A02BA}" presName="circleA" presStyleLbl="node1" presStyleIdx="6" presStyleCnt="7" custLinFactNeighborX="-2073" custLinFactNeighborY="-39041"/>
      <dgm:spPr/>
    </dgm:pt>
    <dgm:pt modelId="{1949279D-5B07-443B-8F96-503DA009B4BC}" type="pres">
      <dgm:prSet presAssocID="{BF05D29C-AB0A-4FB6-AE68-D495381A02BA}" presName="spaceA" presStyleCnt="0"/>
      <dgm:spPr/>
    </dgm:pt>
  </dgm:ptLst>
  <dgm:cxnLst>
    <dgm:cxn modelId="{4CAFE188-4F86-4A14-B902-36F54C12E5D1}" srcId="{DCD14F17-EE2A-4C07-B6B5-D4C3B8194071}" destId="{AD35DD74-7916-468D-8846-8D32DB955BB5}" srcOrd="4" destOrd="0" parTransId="{BFF8D0E4-E287-4EB0-B40E-3DEB02DCC76F}" sibTransId="{18B55F95-0171-4EC4-A17A-1940429E1B12}"/>
    <dgm:cxn modelId="{951094DA-F280-4302-8D0C-AE1B378347B0}" type="presOf" srcId="{BF05D29C-AB0A-4FB6-AE68-D495381A02BA}" destId="{4C49338C-8E79-4856-AE8A-5B1A93A3199E}" srcOrd="0" destOrd="0" presId="urn:microsoft.com/office/officeart/2005/8/layout/hProcess11"/>
    <dgm:cxn modelId="{C627635C-7761-4044-9D7C-F3B91C58E21D}" type="presOf" srcId="{7328CD51-3025-4C37-A472-02497A38F147}" destId="{DF64A5EA-CAAC-4782-B6CC-E9B5BDD7CC6E}" srcOrd="0" destOrd="0" presId="urn:microsoft.com/office/officeart/2005/8/layout/hProcess11"/>
    <dgm:cxn modelId="{9DC13966-28E0-4CFE-B446-712903E2505C}" type="presOf" srcId="{74953959-FA5E-4586-8BD0-C6CBF97D17C9}" destId="{13CB5EA4-E0BA-41F3-A95E-36FDB14456B4}" srcOrd="0" destOrd="0" presId="urn:microsoft.com/office/officeart/2005/8/layout/hProcess11"/>
    <dgm:cxn modelId="{690F801F-B06A-407A-BABC-E42E14F0F648}" type="presOf" srcId="{AD35DD74-7916-468D-8846-8D32DB955BB5}" destId="{6E8A6FF4-615D-40C6-A970-0F7E7DBA3D2E}" srcOrd="0" destOrd="0" presId="urn:microsoft.com/office/officeart/2005/8/layout/hProcess11"/>
    <dgm:cxn modelId="{5DF272C1-B256-4245-B15A-AA36A99EEC74}" type="presOf" srcId="{16E3A2B8-4947-4970-80C0-436B2ACC9F43}" destId="{B16D83CC-031A-4124-8C2D-DEFF5350B615}" srcOrd="0" destOrd="0" presId="urn:microsoft.com/office/officeart/2005/8/layout/hProcess11"/>
    <dgm:cxn modelId="{D94602B8-0FE1-48B5-BC6C-FE23188A7504}" srcId="{DCD14F17-EE2A-4C07-B6B5-D4C3B8194071}" destId="{BF05D29C-AB0A-4FB6-AE68-D495381A02BA}" srcOrd="6" destOrd="0" parTransId="{9781AB32-BF5E-4850-8BC9-D5061049F52B}" sibTransId="{AE80E31E-E9D1-4787-9D7C-BF43C89398CC}"/>
    <dgm:cxn modelId="{DA6A42D2-9DEB-4EFC-87F6-84F9683A8837}" srcId="{DCD14F17-EE2A-4C07-B6B5-D4C3B8194071}" destId="{42648B26-2A78-4C06-BF42-D373D2C6365D}" srcOrd="3" destOrd="0" parTransId="{C1424744-B35D-44C2-B198-1E6541AC0B56}" sibTransId="{B863334A-4024-484C-8E29-8E3141216A22}"/>
    <dgm:cxn modelId="{8EE46881-550C-4A7B-835D-4CA62939B92F}" srcId="{DCD14F17-EE2A-4C07-B6B5-D4C3B8194071}" destId="{16E3A2B8-4947-4970-80C0-436B2ACC9F43}" srcOrd="5" destOrd="0" parTransId="{7B9F3411-F953-4B87-B073-B8054AC25723}" sibTransId="{AC9F3526-8002-410D-829C-C4D506EB4237}"/>
    <dgm:cxn modelId="{E5EEEC83-DC47-4148-9D41-79C30DD79F1E}" srcId="{DCD14F17-EE2A-4C07-B6B5-D4C3B8194071}" destId="{74953959-FA5E-4586-8BD0-C6CBF97D17C9}" srcOrd="0" destOrd="0" parTransId="{0DEA4300-83E4-4DF6-9CED-54378EA332B4}" sibTransId="{1787179F-B39A-43AF-8268-EDB73D6B168A}"/>
    <dgm:cxn modelId="{52C14EB6-69E1-403E-BCCA-451924E2A113}" type="presOf" srcId="{97689B54-87BC-471F-9B2B-8336ED981AF7}" destId="{49160250-51DB-41B5-A2D4-3027C5B03E27}" srcOrd="0" destOrd="0" presId="urn:microsoft.com/office/officeart/2005/8/layout/hProcess11"/>
    <dgm:cxn modelId="{A9AE3ABB-E081-42AF-8D76-CCEDAF95DC7F}" srcId="{DCD14F17-EE2A-4C07-B6B5-D4C3B8194071}" destId="{7328CD51-3025-4C37-A472-02497A38F147}" srcOrd="2" destOrd="0" parTransId="{E1F3323F-59D1-4279-BE8F-E237569D1A5C}" sibTransId="{970EA307-E13B-4567-922D-CA795AFDB1FE}"/>
    <dgm:cxn modelId="{A899C80B-F0E0-4505-B576-4FE23253109F}" type="presOf" srcId="{DCD14F17-EE2A-4C07-B6B5-D4C3B8194071}" destId="{B7A463CF-FD4E-4519-806D-E10EB2A4A9C0}" srcOrd="0" destOrd="0" presId="urn:microsoft.com/office/officeart/2005/8/layout/hProcess11"/>
    <dgm:cxn modelId="{4EBB8E8D-95CD-4244-A99C-7E32534EBB69}" srcId="{DCD14F17-EE2A-4C07-B6B5-D4C3B8194071}" destId="{97689B54-87BC-471F-9B2B-8336ED981AF7}" srcOrd="1" destOrd="0" parTransId="{B90C8DBF-2CAA-4D29-B3D3-6939472508DA}" sibTransId="{53D62B2B-BF17-43D2-BF1F-3B8B1707B308}"/>
    <dgm:cxn modelId="{5768E85A-7F82-4635-BCF7-E8612CF3E1F6}" type="presOf" srcId="{42648B26-2A78-4C06-BF42-D373D2C6365D}" destId="{FA77D063-EB43-4F90-B3A3-408061A7BB65}" srcOrd="0" destOrd="0" presId="urn:microsoft.com/office/officeart/2005/8/layout/hProcess11"/>
    <dgm:cxn modelId="{2792C41A-91E8-42F5-8B53-10DCA8F6D041}" type="presParOf" srcId="{B7A463CF-FD4E-4519-806D-E10EB2A4A9C0}" destId="{6A4A7A0B-AFAB-4667-9347-FC359F0BB920}" srcOrd="0" destOrd="0" presId="urn:microsoft.com/office/officeart/2005/8/layout/hProcess11"/>
    <dgm:cxn modelId="{5A4CCC43-605C-4CBF-8615-0860C834AED0}" type="presParOf" srcId="{B7A463CF-FD4E-4519-806D-E10EB2A4A9C0}" destId="{29B7AC0B-26DA-4E10-AB4B-78EF2C7839DD}" srcOrd="1" destOrd="0" presId="urn:microsoft.com/office/officeart/2005/8/layout/hProcess11"/>
    <dgm:cxn modelId="{9772BF0C-8CB3-49F4-8733-E41CAD055747}" type="presParOf" srcId="{29B7AC0B-26DA-4E10-AB4B-78EF2C7839DD}" destId="{8E036701-860F-47E4-81A4-0B4E22145860}" srcOrd="0" destOrd="0" presId="urn:microsoft.com/office/officeart/2005/8/layout/hProcess11"/>
    <dgm:cxn modelId="{E554822D-12A2-494E-AAA9-C496F6B38AFE}" type="presParOf" srcId="{8E036701-860F-47E4-81A4-0B4E22145860}" destId="{13CB5EA4-E0BA-41F3-A95E-36FDB14456B4}" srcOrd="0" destOrd="0" presId="urn:microsoft.com/office/officeart/2005/8/layout/hProcess11"/>
    <dgm:cxn modelId="{13B62A6E-430D-406A-9D52-CB962AEE1C22}" type="presParOf" srcId="{8E036701-860F-47E4-81A4-0B4E22145860}" destId="{8AB6A103-F8D1-4099-AAC9-F6001060EFA8}" srcOrd="1" destOrd="0" presId="urn:microsoft.com/office/officeart/2005/8/layout/hProcess11"/>
    <dgm:cxn modelId="{08E1348D-8283-43BA-9CC9-AC05CFB1BC9F}" type="presParOf" srcId="{8E036701-860F-47E4-81A4-0B4E22145860}" destId="{65180BE2-8C90-4A78-8971-433CAA563BB2}" srcOrd="2" destOrd="0" presId="urn:microsoft.com/office/officeart/2005/8/layout/hProcess11"/>
    <dgm:cxn modelId="{9D1DF80F-1090-49B8-9CDD-C0428CD819CF}" type="presParOf" srcId="{29B7AC0B-26DA-4E10-AB4B-78EF2C7839DD}" destId="{E81586C3-D34E-4BC6-954F-C96C131551A9}" srcOrd="1" destOrd="0" presId="urn:microsoft.com/office/officeart/2005/8/layout/hProcess11"/>
    <dgm:cxn modelId="{83AD07F0-F0C3-4A81-BD55-4F1FD447CCE7}" type="presParOf" srcId="{29B7AC0B-26DA-4E10-AB4B-78EF2C7839DD}" destId="{729D9077-24FC-42BB-9721-0BA7894A22F2}" srcOrd="2" destOrd="0" presId="urn:microsoft.com/office/officeart/2005/8/layout/hProcess11"/>
    <dgm:cxn modelId="{99FD4161-4731-4C94-B5A8-2F63B05CDCC7}" type="presParOf" srcId="{729D9077-24FC-42BB-9721-0BA7894A22F2}" destId="{49160250-51DB-41B5-A2D4-3027C5B03E27}" srcOrd="0" destOrd="0" presId="urn:microsoft.com/office/officeart/2005/8/layout/hProcess11"/>
    <dgm:cxn modelId="{862BDB05-1819-47A6-8836-D31E2009E8C2}" type="presParOf" srcId="{729D9077-24FC-42BB-9721-0BA7894A22F2}" destId="{BCE29590-8861-4823-900F-9A41786EB62C}" srcOrd="1" destOrd="0" presId="urn:microsoft.com/office/officeart/2005/8/layout/hProcess11"/>
    <dgm:cxn modelId="{0A73C15D-5C93-4C44-9442-BB228AC5A1F3}" type="presParOf" srcId="{729D9077-24FC-42BB-9721-0BA7894A22F2}" destId="{18AD0B71-4731-489F-AD88-3CD5FDCB5960}" srcOrd="2" destOrd="0" presId="urn:microsoft.com/office/officeart/2005/8/layout/hProcess11"/>
    <dgm:cxn modelId="{B9EE2ABE-F02A-4122-A42F-1E395F29A25F}" type="presParOf" srcId="{29B7AC0B-26DA-4E10-AB4B-78EF2C7839DD}" destId="{0E211449-1C94-4CA5-B572-D8B05136C49D}" srcOrd="3" destOrd="0" presId="urn:microsoft.com/office/officeart/2005/8/layout/hProcess11"/>
    <dgm:cxn modelId="{AADEB001-D598-47F3-86FE-AC7C2740F316}" type="presParOf" srcId="{29B7AC0B-26DA-4E10-AB4B-78EF2C7839DD}" destId="{B6F47963-F855-4771-8E83-62F872B9F25C}" srcOrd="4" destOrd="0" presId="urn:microsoft.com/office/officeart/2005/8/layout/hProcess11"/>
    <dgm:cxn modelId="{3503DD94-B3C9-41FB-AC63-3818A1098B2F}" type="presParOf" srcId="{B6F47963-F855-4771-8E83-62F872B9F25C}" destId="{DF64A5EA-CAAC-4782-B6CC-E9B5BDD7CC6E}" srcOrd="0" destOrd="0" presId="urn:microsoft.com/office/officeart/2005/8/layout/hProcess11"/>
    <dgm:cxn modelId="{9581937E-D0F4-4780-A6AF-330CD79D9D25}" type="presParOf" srcId="{B6F47963-F855-4771-8E83-62F872B9F25C}" destId="{D0FB7877-4907-4A5B-83EA-63C385CF2DC9}" srcOrd="1" destOrd="0" presId="urn:microsoft.com/office/officeart/2005/8/layout/hProcess11"/>
    <dgm:cxn modelId="{0C4C491F-9C2F-4D89-9759-9062F0E285FD}" type="presParOf" srcId="{B6F47963-F855-4771-8E83-62F872B9F25C}" destId="{8B136E5A-3132-4641-9A88-F9C5E8D60C3A}" srcOrd="2" destOrd="0" presId="urn:microsoft.com/office/officeart/2005/8/layout/hProcess11"/>
    <dgm:cxn modelId="{BE229AC0-E318-4E94-9D51-85262871EF65}" type="presParOf" srcId="{29B7AC0B-26DA-4E10-AB4B-78EF2C7839DD}" destId="{8D59FA36-21BB-4643-A260-22A151EEE183}" srcOrd="5" destOrd="0" presId="urn:microsoft.com/office/officeart/2005/8/layout/hProcess11"/>
    <dgm:cxn modelId="{58482F81-19A1-45FC-907A-C7B854BB3D7D}" type="presParOf" srcId="{29B7AC0B-26DA-4E10-AB4B-78EF2C7839DD}" destId="{9276B17B-EAC4-4EDB-B535-15BE7994BA20}" srcOrd="6" destOrd="0" presId="urn:microsoft.com/office/officeart/2005/8/layout/hProcess11"/>
    <dgm:cxn modelId="{A1DC0B3F-ED7E-442A-BBF6-0B203E4B0BB3}" type="presParOf" srcId="{9276B17B-EAC4-4EDB-B535-15BE7994BA20}" destId="{FA77D063-EB43-4F90-B3A3-408061A7BB65}" srcOrd="0" destOrd="0" presId="urn:microsoft.com/office/officeart/2005/8/layout/hProcess11"/>
    <dgm:cxn modelId="{F7176DF0-C409-4658-95F9-678F1CEF5E9A}" type="presParOf" srcId="{9276B17B-EAC4-4EDB-B535-15BE7994BA20}" destId="{9CD8D3C3-A3C6-479F-80ED-C8FD7B00F9B2}" srcOrd="1" destOrd="0" presId="urn:microsoft.com/office/officeart/2005/8/layout/hProcess11"/>
    <dgm:cxn modelId="{245E321F-0E2B-43CA-9D13-32645388F85A}" type="presParOf" srcId="{9276B17B-EAC4-4EDB-B535-15BE7994BA20}" destId="{F0D9190D-900F-4B00-8D76-49E2913C63EA}" srcOrd="2" destOrd="0" presId="urn:microsoft.com/office/officeart/2005/8/layout/hProcess11"/>
    <dgm:cxn modelId="{CA7E56B4-5BB1-4C20-BE5A-62C57481944D}" type="presParOf" srcId="{29B7AC0B-26DA-4E10-AB4B-78EF2C7839DD}" destId="{92567F95-91E5-487E-8352-445D29186AD6}" srcOrd="7" destOrd="0" presId="urn:microsoft.com/office/officeart/2005/8/layout/hProcess11"/>
    <dgm:cxn modelId="{2B6FEB9E-FAEA-4E33-B2AD-9101B44A53CA}" type="presParOf" srcId="{29B7AC0B-26DA-4E10-AB4B-78EF2C7839DD}" destId="{7C40F88A-417F-41BA-9C15-C257C283A964}" srcOrd="8" destOrd="0" presId="urn:microsoft.com/office/officeart/2005/8/layout/hProcess11"/>
    <dgm:cxn modelId="{A97868DA-36CD-489F-B4FC-923B18A397CB}" type="presParOf" srcId="{7C40F88A-417F-41BA-9C15-C257C283A964}" destId="{6E8A6FF4-615D-40C6-A970-0F7E7DBA3D2E}" srcOrd="0" destOrd="0" presId="urn:microsoft.com/office/officeart/2005/8/layout/hProcess11"/>
    <dgm:cxn modelId="{780E5280-5F0D-450D-A34C-156BC6CC8598}" type="presParOf" srcId="{7C40F88A-417F-41BA-9C15-C257C283A964}" destId="{85C912A1-65EC-4790-A2B6-0148DF3206EB}" srcOrd="1" destOrd="0" presId="urn:microsoft.com/office/officeart/2005/8/layout/hProcess11"/>
    <dgm:cxn modelId="{6C00CDA0-ED24-41CC-AF43-A92E194DFB44}" type="presParOf" srcId="{7C40F88A-417F-41BA-9C15-C257C283A964}" destId="{17340E72-F75A-4A03-92E3-E8BE50353108}" srcOrd="2" destOrd="0" presId="urn:microsoft.com/office/officeart/2005/8/layout/hProcess11"/>
    <dgm:cxn modelId="{00B28191-59FF-425E-8403-B4990AC3FF79}" type="presParOf" srcId="{29B7AC0B-26DA-4E10-AB4B-78EF2C7839DD}" destId="{D53FF272-1D6F-4499-90D0-A8035598D11D}" srcOrd="9" destOrd="0" presId="urn:microsoft.com/office/officeart/2005/8/layout/hProcess11"/>
    <dgm:cxn modelId="{D2A4E079-EF57-4BDF-90B0-83D93D90F711}" type="presParOf" srcId="{29B7AC0B-26DA-4E10-AB4B-78EF2C7839DD}" destId="{00A42E2B-0BBE-402F-A93C-0F035EE96447}" srcOrd="10" destOrd="0" presId="urn:microsoft.com/office/officeart/2005/8/layout/hProcess11"/>
    <dgm:cxn modelId="{13B9B41B-E601-4D09-9DDD-D71390C87C24}" type="presParOf" srcId="{00A42E2B-0BBE-402F-A93C-0F035EE96447}" destId="{B16D83CC-031A-4124-8C2D-DEFF5350B615}" srcOrd="0" destOrd="0" presId="urn:microsoft.com/office/officeart/2005/8/layout/hProcess11"/>
    <dgm:cxn modelId="{7FF6E904-342A-46AF-B592-0EA72411211A}" type="presParOf" srcId="{00A42E2B-0BBE-402F-A93C-0F035EE96447}" destId="{C3885EED-39C6-4462-AE28-3A9E80B3AB98}" srcOrd="1" destOrd="0" presId="urn:microsoft.com/office/officeart/2005/8/layout/hProcess11"/>
    <dgm:cxn modelId="{BD27446D-F16F-44D5-932C-D6EDDD6C5790}" type="presParOf" srcId="{00A42E2B-0BBE-402F-A93C-0F035EE96447}" destId="{5CD01AA4-5829-48FC-87DA-FCDEAA0E27BC}" srcOrd="2" destOrd="0" presId="urn:microsoft.com/office/officeart/2005/8/layout/hProcess11"/>
    <dgm:cxn modelId="{52DC3EA1-BF37-4C8E-98E2-10094C1FBFBD}" type="presParOf" srcId="{29B7AC0B-26DA-4E10-AB4B-78EF2C7839DD}" destId="{9A368CE8-766E-4EDF-9902-48B05192A5E8}" srcOrd="11" destOrd="0" presId="urn:microsoft.com/office/officeart/2005/8/layout/hProcess11"/>
    <dgm:cxn modelId="{1D7CBCAD-86ED-4187-807B-91D8C22B25DF}" type="presParOf" srcId="{29B7AC0B-26DA-4E10-AB4B-78EF2C7839DD}" destId="{CF85DE72-A37D-41E4-B086-D72730B8ADEC}" srcOrd="12" destOrd="0" presId="urn:microsoft.com/office/officeart/2005/8/layout/hProcess11"/>
    <dgm:cxn modelId="{279DBF4A-E37A-4EEF-B756-F65952AFC08A}" type="presParOf" srcId="{CF85DE72-A37D-41E4-B086-D72730B8ADEC}" destId="{4C49338C-8E79-4856-AE8A-5B1A93A3199E}" srcOrd="0" destOrd="0" presId="urn:microsoft.com/office/officeart/2005/8/layout/hProcess11"/>
    <dgm:cxn modelId="{CB4829FF-4296-47AF-A5D0-0631F2909E0C}" type="presParOf" srcId="{CF85DE72-A37D-41E4-B086-D72730B8ADEC}" destId="{551B8103-2185-45F2-A682-E5B76B67449A}" srcOrd="1" destOrd="0" presId="urn:microsoft.com/office/officeart/2005/8/layout/hProcess11"/>
    <dgm:cxn modelId="{B473949E-8CAD-4F50-85C6-58A75B193970}" type="presParOf" srcId="{CF85DE72-A37D-41E4-B086-D72730B8ADEC}" destId="{1949279D-5B07-443B-8F96-503DA009B4B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9FA20-1069-4811-A914-8C39F0E1D9B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09D6D65D-393A-4FE2-8DC8-91264F1EE305}">
      <dgm:prSet phldrT="[Text]" custT="1"/>
      <dgm:spPr/>
      <dgm:t>
        <a:bodyPr/>
        <a:lstStyle/>
        <a:p>
          <a:r>
            <a:rPr lang="en-GB" sz="2000" b="1" dirty="0" smtClean="0">
              <a:latin typeface="Arial" pitchFamily="34" charset="0"/>
              <a:cs typeface="Arial" pitchFamily="34" charset="0"/>
            </a:rPr>
            <a:t>Limited resource</a:t>
          </a:r>
          <a:endParaRPr lang="en-GB" sz="2000" b="1" dirty="0">
            <a:latin typeface="Arial" pitchFamily="34" charset="0"/>
            <a:cs typeface="Arial" pitchFamily="34" charset="0"/>
          </a:endParaRPr>
        </a:p>
      </dgm:t>
    </dgm:pt>
    <dgm:pt modelId="{D57A4843-ED98-4BBA-8DF3-BED046EF8085}" type="parTrans" cxnId="{E1D515BB-5B5D-4A69-BDDD-D30479DC7250}">
      <dgm:prSet/>
      <dgm:spPr/>
      <dgm:t>
        <a:bodyPr/>
        <a:lstStyle/>
        <a:p>
          <a:endParaRPr lang="en-GB">
            <a:latin typeface="Arial" pitchFamily="34" charset="0"/>
            <a:cs typeface="Arial" pitchFamily="34" charset="0"/>
          </a:endParaRPr>
        </a:p>
      </dgm:t>
    </dgm:pt>
    <dgm:pt modelId="{1CB3C12B-9764-4A8E-B75B-13AC7A0ACFBF}" type="sibTrans" cxnId="{E1D515BB-5B5D-4A69-BDDD-D30479DC7250}">
      <dgm:prSet/>
      <dgm:spPr/>
      <dgm:t>
        <a:bodyPr/>
        <a:lstStyle/>
        <a:p>
          <a:endParaRPr lang="en-GB">
            <a:latin typeface="Arial" pitchFamily="34" charset="0"/>
            <a:cs typeface="Arial" pitchFamily="34" charset="0"/>
          </a:endParaRPr>
        </a:p>
      </dgm:t>
    </dgm:pt>
    <dgm:pt modelId="{80126D3E-4002-4F34-ADCD-E02E277E4B56}">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Post details on internal and public-facing websites</a:t>
          </a:r>
          <a:endParaRPr lang="en-GB" sz="1200" b="1" dirty="0">
            <a:solidFill>
              <a:schemeClr val="tx1"/>
            </a:solidFill>
            <a:latin typeface="Arial" pitchFamily="34" charset="0"/>
            <a:cs typeface="Arial" pitchFamily="34" charset="0"/>
          </a:endParaRPr>
        </a:p>
      </dgm:t>
    </dgm:pt>
    <dgm:pt modelId="{1DA4BAED-2543-4E6A-9D23-877861692D28}" type="parTrans" cxnId="{2BB05A19-89BF-4889-9D2A-E70E11C3D4FB}">
      <dgm:prSet/>
      <dgm:spPr/>
      <dgm:t>
        <a:bodyPr/>
        <a:lstStyle/>
        <a:p>
          <a:endParaRPr lang="en-GB">
            <a:latin typeface="Arial" pitchFamily="34" charset="0"/>
            <a:cs typeface="Arial" pitchFamily="34" charset="0"/>
          </a:endParaRPr>
        </a:p>
      </dgm:t>
    </dgm:pt>
    <dgm:pt modelId="{BA2B29C7-0657-4923-8AA7-3F89C7A501E3}" type="sibTrans" cxnId="{2BB05A19-89BF-4889-9D2A-E70E11C3D4FB}">
      <dgm:prSet/>
      <dgm:spPr/>
      <dgm:t>
        <a:bodyPr/>
        <a:lstStyle/>
        <a:p>
          <a:endParaRPr lang="en-GB">
            <a:latin typeface="Arial" pitchFamily="34" charset="0"/>
            <a:cs typeface="Arial" pitchFamily="34" charset="0"/>
          </a:endParaRPr>
        </a:p>
      </dgm:t>
    </dgm:pt>
    <dgm:pt modelId="{9F6EF038-9DF9-4996-B5C5-42775C2EF9E4}">
      <dgm:prSet phldrT="[Text]" custT="1"/>
      <dgm:spPr/>
      <dgm:t>
        <a:bodyPr/>
        <a:lstStyle/>
        <a:p>
          <a:r>
            <a:rPr lang="en-GB" sz="2000" b="1" dirty="0" smtClean="0">
              <a:latin typeface="Arial" pitchFamily="34" charset="0"/>
              <a:cs typeface="Arial" pitchFamily="34" charset="0"/>
            </a:rPr>
            <a:t>Moderate resource</a:t>
          </a:r>
          <a:endParaRPr lang="en-GB" sz="2000" b="1" dirty="0">
            <a:latin typeface="Arial" pitchFamily="34" charset="0"/>
            <a:cs typeface="Arial" pitchFamily="34" charset="0"/>
          </a:endParaRPr>
        </a:p>
      </dgm:t>
    </dgm:pt>
    <dgm:pt modelId="{8013173E-CB30-442C-8C80-E08195BBC5D5}" type="parTrans" cxnId="{DD2233A9-3150-4A9F-9E63-7C2A5D1DF6F6}">
      <dgm:prSet/>
      <dgm:spPr/>
      <dgm:t>
        <a:bodyPr/>
        <a:lstStyle/>
        <a:p>
          <a:endParaRPr lang="en-GB">
            <a:latin typeface="Arial" pitchFamily="34" charset="0"/>
            <a:cs typeface="Arial" pitchFamily="34" charset="0"/>
          </a:endParaRPr>
        </a:p>
      </dgm:t>
    </dgm:pt>
    <dgm:pt modelId="{A81F8639-DC8F-41A7-9186-0BC0FCC9616E}" type="sibTrans" cxnId="{DD2233A9-3150-4A9F-9E63-7C2A5D1DF6F6}">
      <dgm:prSet/>
      <dgm:spPr/>
      <dgm:t>
        <a:bodyPr/>
        <a:lstStyle/>
        <a:p>
          <a:endParaRPr lang="en-GB">
            <a:latin typeface="Arial" pitchFamily="34" charset="0"/>
            <a:cs typeface="Arial" pitchFamily="34" charset="0"/>
          </a:endParaRPr>
        </a:p>
      </dgm:t>
    </dgm:pt>
    <dgm:pt modelId="{AFADC79A-DB08-45D3-8643-81CCED457D60}">
      <dgm:prSet phldrT="[Text]" custT="1"/>
      <dgm:spPr/>
      <dgm:t>
        <a:bodyPr/>
        <a:lstStyle/>
        <a:p>
          <a:r>
            <a:rPr lang="en-GB" sz="2000" b="1" dirty="0" smtClean="0">
              <a:latin typeface="Arial" pitchFamily="34" charset="0"/>
              <a:cs typeface="Arial" pitchFamily="34" charset="0"/>
            </a:rPr>
            <a:t>Extensive resource</a:t>
          </a:r>
          <a:endParaRPr lang="en-GB" sz="2000" b="1" dirty="0">
            <a:latin typeface="Arial" pitchFamily="34" charset="0"/>
            <a:cs typeface="Arial" pitchFamily="34" charset="0"/>
          </a:endParaRPr>
        </a:p>
      </dgm:t>
    </dgm:pt>
    <dgm:pt modelId="{6B67B55A-1F36-450B-8E42-7EA58CB27F15}" type="parTrans" cxnId="{7EDF432F-F291-4D12-9C53-40C0272F5BC3}">
      <dgm:prSet/>
      <dgm:spPr/>
      <dgm:t>
        <a:bodyPr/>
        <a:lstStyle/>
        <a:p>
          <a:endParaRPr lang="en-GB">
            <a:latin typeface="Arial" pitchFamily="34" charset="0"/>
            <a:cs typeface="Arial" pitchFamily="34" charset="0"/>
          </a:endParaRPr>
        </a:p>
      </dgm:t>
    </dgm:pt>
    <dgm:pt modelId="{3E80D286-FA47-49D9-9B15-1A241678D2E3}" type="sibTrans" cxnId="{7EDF432F-F291-4D12-9C53-40C0272F5BC3}">
      <dgm:prSet/>
      <dgm:spPr/>
      <dgm:t>
        <a:bodyPr/>
        <a:lstStyle/>
        <a:p>
          <a:endParaRPr lang="en-GB">
            <a:latin typeface="Arial" pitchFamily="34" charset="0"/>
            <a:cs typeface="Arial" pitchFamily="34" charset="0"/>
          </a:endParaRPr>
        </a:p>
      </dgm:t>
    </dgm:pt>
    <dgm:pt modelId="{18EB11FF-57A2-40E4-AA5E-099274D9FE70}">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Team up with local voluntary sector specialists on awareness raising activity</a:t>
          </a:r>
          <a:endParaRPr lang="en-GB" sz="1200" b="1" dirty="0">
            <a:solidFill>
              <a:schemeClr val="tx1"/>
            </a:solidFill>
            <a:latin typeface="Arial" pitchFamily="34" charset="0"/>
            <a:cs typeface="Arial" pitchFamily="34" charset="0"/>
          </a:endParaRPr>
        </a:p>
      </dgm:t>
    </dgm:pt>
    <dgm:pt modelId="{D757E5B1-1552-43BC-A9D7-02243F18CD2E}" type="parTrans" cxnId="{26501AC1-0169-4458-ABF1-48B843860C89}">
      <dgm:prSet/>
      <dgm:spPr/>
      <dgm:t>
        <a:bodyPr/>
        <a:lstStyle/>
        <a:p>
          <a:endParaRPr lang="en-GB">
            <a:latin typeface="Arial" pitchFamily="34" charset="0"/>
            <a:cs typeface="Arial" pitchFamily="34" charset="0"/>
          </a:endParaRPr>
        </a:p>
      </dgm:t>
    </dgm:pt>
    <dgm:pt modelId="{11656C02-1352-4AF5-AB33-720A5AE8C8FC}" type="sibTrans" cxnId="{26501AC1-0169-4458-ABF1-48B843860C89}">
      <dgm:prSet/>
      <dgm:spPr/>
      <dgm:t>
        <a:bodyPr/>
        <a:lstStyle/>
        <a:p>
          <a:endParaRPr lang="en-GB">
            <a:latin typeface="Arial" pitchFamily="34" charset="0"/>
            <a:cs typeface="Arial" pitchFamily="34" charset="0"/>
          </a:endParaRPr>
        </a:p>
      </dgm:t>
    </dgm:pt>
    <dgm:pt modelId="{F2CA7D77-BF38-48DB-952F-B388941D154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Link to other organisations’ self care initiatives</a:t>
          </a:r>
          <a:endParaRPr lang="en-GB" sz="1200" b="1" dirty="0">
            <a:solidFill>
              <a:schemeClr val="tx1"/>
            </a:solidFill>
            <a:latin typeface="Arial" pitchFamily="34" charset="0"/>
            <a:cs typeface="Arial" pitchFamily="34" charset="0"/>
          </a:endParaRPr>
        </a:p>
      </dgm:t>
    </dgm:pt>
    <dgm:pt modelId="{D9CF5ECC-4DA9-4DB4-86FE-EFC012D59235}" type="parTrans" cxnId="{B7D6772D-51EB-4528-B891-BD65194BA8D5}">
      <dgm:prSet/>
      <dgm:spPr/>
      <dgm:t>
        <a:bodyPr/>
        <a:lstStyle/>
        <a:p>
          <a:endParaRPr lang="en-GB">
            <a:latin typeface="Arial" pitchFamily="34" charset="0"/>
            <a:cs typeface="Arial" pitchFamily="34" charset="0"/>
          </a:endParaRPr>
        </a:p>
      </dgm:t>
    </dgm:pt>
    <dgm:pt modelId="{9061D65E-7C63-4EB9-B303-A2AD1ED16365}" type="sibTrans" cxnId="{B7D6772D-51EB-4528-B891-BD65194BA8D5}">
      <dgm:prSet/>
      <dgm:spPr/>
      <dgm:t>
        <a:bodyPr/>
        <a:lstStyle/>
        <a:p>
          <a:endParaRPr lang="en-GB">
            <a:latin typeface="Arial" pitchFamily="34" charset="0"/>
            <a:cs typeface="Arial" pitchFamily="34" charset="0"/>
          </a:endParaRPr>
        </a:p>
      </dgm:t>
    </dgm:pt>
    <dgm:pt modelId="{29378C69-E7D9-4F62-9BF6-753946F4846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Ensure Chief Executive is aware of activity</a:t>
          </a:r>
          <a:endParaRPr lang="en-GB" sz="1200" b="1" dirty="0">
            <a:solidFill>
              <a:schemeClr val="tx1"/>
            </a:solidFill>
            <a:latin typeface="Arial" pitchFamily="34" charset="0"/>
            <a:cs typeface="Arial" pitchFamily="34" charset="0"/>
          </a:endParaRPr>
        </a:p>
      </dgm:t>
    </dgm:pt>
    <dgm:pt modelId="{65A7EBA8-8330-44D9-8CE7-5C4091E5B3D0}" type="parTrans" cxnId="{334BCFD7-BBB5-45AD-83AA-02A6E4F7B690}">
      <dgm:prSet/>
      <dgm:spPr/>
      <dgm:t>
        <a:bodyPr/>
        <a:lstStyle/>
        <a:p>
          <a:endParaRPr lang="en-GB">
            <a:latin typeface="Arial" pitchFamily="34" charset="0"/>
            <a:cs typeface="Arial" pitchFamily="34" charset="0"/>
          </a:endParaRPr>
        </a:p>
      </dgm:t>
    </dgm:pt>
    <dgm:pt modelId="{83AA3C40-37BF-4C42-9AB2-C2AB0C8FD003}" type="sibTrans" cxnId="{334BCFD7-BBB5-45AD-83AA-02A6E4F7B690}">
      <dgm:prSet/>
      <dgm:spPr/>
      <dgm:t>
        <a:bodyPr/>
        <a:lstStyle/>
        <a:p>
          <a:endParaRPr lang="en-GB">
            <a:latin typeface="Arial" pitchFamily="34" charset="0"/>
            <a:cs typeface="Arial" pitchFamily="34" charset="0"/>
          </a:endParaRPr>
        </a:p>
      </dgm:t>
    </dgm:pt>
    <dgm:pt modelId="{EBA9A963-0AC5-4C4D-89C2-7991B3A94B87}">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Mention Self Care Week 2012 in presentations and speeches</a:t>
          </a:r>
          <a:endParaRPr lang="en-GB" sz="1200" b="1" dirty="0">
            <a:solidFill>
              <a:schemeClr val="tx1"/>
            </a:solidFill>
            <a:latin typeface="Arial" pitchFamily="34" charset="0"/>
            <a:cs typeface="Arial" pitchFamily="34" charset="0"/>
          </a:endParaRPr>
        </a:p>
      </dgm:t>
    </dgm:pt>
    <dgm:pt modelId="{B3E806A4-2044-4466-B5BE-BA42A5442C35}" type="parTrans" cxnId="{9C1BC6D5-7765-4758-B650-42A31F0BA77D}">
      <dgm:prSet/>
      <dgm:spPr/>
      <dgm:t>
        <a:bodyPr/>
        <a:lstStyle/>
        <a:p>
          <a:endParaRPr lang="en-GB">
            <a:latin typeface="Arial" pitchFamily="34" charset="0"/>
            <a:cs typeface="Arial" pitchFamily="34" charset="0"/>
          </a:endParaRPr>
        </a:p>
      </dgm:t>
    </dgm:pt>
    <dgm:pt modelId="{1676694A-0EBD-4E54-8D31-991992DBBA9B}" type="sibTrans" cxnId="{9C1BC6D5-7765-4758-B650-42A31F0BA77D}">
      <dgm:prSet/>
      <dgm:spPr/>
      <dgm:t>
        <a:bodyPr/>
        <a:lstStyle/>
        <a:p>
          <a:endParaRPr lang="en-GB">
            <a:latin typeface="Arial" pitchFamily="34" charset="0"/>
            <a:cs typeface="Arial" pitchFamily="34" charset="0"/>
          </a:endParaRPr>
        </a:p>
      </dgm:t>
    </dgm:pt>
    <dgm:pt modelId="{54421A30-A46D-45EC-BAF1-A90DD74ABD0B}">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Publish articles in public and staff facing newsletters and websites</a:t>
          </a:r>
          <a:endParaRPr lang="en-GB" sz="1200" b="1" dirty="0">
            <a:solidFill>
              <a:schemeClr val="tx1"/>
            </a:solidFill>
            <a:latin typeface="Arial" pitchFamily="34" charset="0"/>
            <a:cs typeface="Arial" pitchFamily="34" charset="0"/>
          </a:endParaRPr>
        </a:p>
      </dgm:t>
    </dgm:pt>
    <dgm:pt modelId="{04E1596D-A7C1-4D29-8C76-21E54F776C92}" type="parTrans" cxnId="{657B4285-5C75-4062-85EB-1E3A57D02C38}">
      <dgm:prSet/>
      <dgm:spPr/>
      <dgm:t>
        <a:bodyPr/>
        <a:lstStyle/>
        <a:p>
          <a:endParaRPr lang="en-GB">
            <a:latin typeface="Arial" pitchFamily="34" charset="0"/>
            <a:cs typeface="Arial" pitchFamily="34" charset="0"/>
          </a:endParaRPr>
        </a:p>
      </dgm:t>
    </dgm:pt>
    <dgm:pt modelId="{AFA1EE27-23E6-4FA0-BA36-D07BE312D06F}" type="sibTrans" cxnId="{657B4285-5C75-4062-85EB-1E3A57D02C38}">
      <dgm:prSet/>
      <dgm:spPr/>
      <dgm:t>
        <a:bodyPr/>
        <a:lstStyle/>
        <a:p>
          <a:endParaRPr lang="en-GB">
            <a:latin typeface="Arial" pitchFamily="34" charset="0"/>
            <a:cs typeface="Arial" pitchFamily="34" charset="0"/>
          </a:endParaRPr>
        </a:p>
      </dgm:t>
    </dgm:pt>
    <dgm:pt modelId="{5436600E-6E49-446A-9E0D-9D83816BF53B}">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Tailor, print off and display posters in patient/staff areas</a:t>
          </a:r>
          <a:endParaRPr lang="en-GB" sz="1200" b="1" dirty="0">
            <a:solidFill>
              <a:schemeClr val="tx1"/>
            </a:solidFill>
            <a:latin typeface="Arial" pitchFamily="34" charset="0"/>
            <a:cs typeface="Arial" pitchFamily="34" charset="0"/>
          </a:endParaRPr>
        </a:p>
      </dgm:t>
    </dgm:pt>
    <dgm:pt modelId="{C3C17B23-041B-4D1C-9959-8496501B352A}" type="parTrans" cxnId="{6AF8E70D-AC85-402B-B364-1A8BA23DBA06}">
      <dgm:prSet/>
      <dgm:spPr/>
      <dgm:t>
        <a:bodyPr/>
        <a:lstStyle/>
        <a:p>
          <a:endParaRPr lang="en-GB">
            <a:latin typeface="Arial" pitchFamily="34" charset="0"/>
            <a:cs typeface="Arial" pitchFamily="34" charset="0"/>
          </a:endParaRPr>
        </a:p>
      </dgm:t>
    </dgm:pt>
    <dgm:pt modelId="{59CC148F-BC57-4DBF-81E8-20A2EFD16BAE}" type="sibTrans" cxnId="{6AF8E70D-AC85-402B-B364-1A8BA23DBA06}">
      <dgm:prSet/>
      <dgm:spPr/>
      <dgm:t>
        <a:bodyPr/>
        <a:lstStyle/>
        <a:p>
          <a:endParaRPr lang="en-GB">
            <a:latin typeface="Arial" pitchFamily="34" charset="0"/>
            <a:cs typeface="Arial" pitchFamily="34" charset="0"/>
          </a:endParaRPr>
        </a:p>
      </dgm:t>
    </dgm:pt>
    <dgm:pt modelId="{2B097215-51E8-4286-A0F0-1A46EEC974B4}">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dirty="0">
            <a:solidFill>
              <a:schemeClr val="tx1"/>
            </a:solidFill>
            <a:latin typeface="Arial" pitchFamily="34" charset="0"/>
            <a:cs typeface="Arial" pitchFamily="34" charset="0"/>
          </a:endParaRPr>
        </a:p>
      </dgm:t>
    </dgm:pt>
    <dgm:pt modelId="{327D59F4-0CCA-4818-AFA8-C4F784A4F5C5}" type="parTrans" cxnId="{F91DA999-7838-449C-AF09-DDCA8AB4FAEC}">
      <dgm:prSet/>
      <dgm:spPr/>
      <dgm:t>
        <a:bodyPr/>
        <a:lstStyle/>
        <a:p>
          <a:endParaRPr lang="en-GB">
            <a:latin typeface="Arial" pitchFamily="34" charset="0"/>
            <a:cs typeface="Arial" pitchFamily="34" charset="0"/>
          </a:endParaRPr>
        </a:p>
      </dgm:t>
    </dgm:pt>
    <dgm:pt modelId="{E3319A49-DB04-48F5-A104-2E9A5C70D288}" type="sibTrans" cxnId="{F91DA999-7838-449C-AF09-DDCA8AB4FAEC}">
      <dgm:prSet/>
      <dgm:spPr/>
      <dgm:t>
        <a:bodyPr/>
        <a:lstStyle/>
        <a:p>
          <a:endParaRPr lang="en-GB">
            <a:latin typeface="Arial" pitchFamily="34" charset="0"/>
            <a:cs typeface="Arial" pitchFamily="34" charset="0"/>
          </a:endParaRPr>
        </a:p>
      </dgm:t>
    </dgm:pt>
    <dgm:pt modelId="{8C0C5CF1-E12F-48DE-BDA2-6840D412C39E}">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Create resources for local journalists </a:t>
          </a:r>
          <a:endParaRPr lang="en-GB" sz="1200" b="1" dirty="0">
            <a:solidFill>
              <a:schemeClr val="tx1"/>
            </a:solidFill>
            <a:latin typeface="Arial" pitchFamily="34" charset="0"/>
            <a:cs typeface="Arial" pitchFamily="34" charset="0"/>
          </a:endParaRPr>
        </a:p>
      </dgm:t>
    </dgm:pt>
    <dgm:pt modelId="{B7A69E7F-A6A8-406F-8BBA-9F46A593E009}" type="parTrans" cxnId="{4CB0CF39-FB6C-482D-BC76-DFBC09640F62}">
      <dgm:prSet/>
      <dgm:spPr/>
      <dgm:t>
        <a:bodyPr/>
        <a:lstStyle/>
        <a:p>
          <a:endParaRPr lang="en-GB">
            <a:latin typeface="Arial" pitchFamily="34" charset="0"/>
            <a:cs typeface="Arial" pitchFamily="34" charset="0"/>
          </a:endParaRPr>
        </a:p>
      </dgm:t>
    </dgm:pt>
    <dgm:pt modelId="{B0212FF9-F1D2-4B13-B106-9FBA2708A451}" type="sibTrans" cxnId="{4CB0CF39-FB6C-482D-BC76-DFBC09640F62}">
      <dgm:prSet/>
      <dgm:spPr/>
      <dgm:t>
        <a:bodyPr/>
        <a:lstStyle/>
        <a:p>
          <a:endParaRPr lang="en-GB">
            <a:latin typeface="Arial" pitchFamily="34" charset="0"/>
            <a:cs typeface="Arial" pitchFamily="34" charset="0"/>
          </a:endParaRPr>
        </a:p>
      </dgm:t>
    </dgm:pt>
    <dgm:pt modelId="{B9E68D2E-B3A2-40C1-A00B-78886FC3F64A}">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dirty="0">
            <a:solidFill>
              <a:schemeClr val="tx1"/>
            </a:solidFill>
            <a:latin typeface="Arial" pitchFamily="34" charset="0"/>
            <a:cs typeface="Arial" pitchFamily="34" charset="0"/>
          </a:endParaRPr>
        </a:p>
      </dgm:t>
    </dgm:pt>
    <dgm:pt modelId="{A32116DE-C671-412A-AE2D-4CF50AE5D94B}" type="parTrans" cxnId="{6C9F7D42-1914-4CDB-9CBF-F948FEA9C67D}">
      <dgm:prSet/>
      <dgm:spPr/>
      <dgm:t>
        <a:bodyPr/>
        <a:lstStyle/>
        <a:p>
          <a:endParaRPr lang="en-GB">
            <a:latin typeface="Arial" pitchFamily="34" charset="0"/>
            <a:cs typeface="Arial" pitchFamily="34" charset="0"/>
          </a:endParaRPr>
        </a:p>
      </dgm:t>
    </dgm:pt>
    <dgm:pt modelId="{973EE4CC-DCF7-4FD7-A06E-511BBDB351DA}" type="sibTrans" cxnId="{6C9F7D42-1914-4CDB-9CBF-F948FEA9C67D}">
      <dgm:prSet/>
      <dgm:spPr/>
      <dgm:t>
        <a:bodyPr/>
        <a:lstStyle/>
        <a:p>
          <a:endParaRPr lang="en-GB">
            <a:latin typeface="Arial" pitchFamily="34" charset="0"/>
            <a:cs typeface="Arial" pitchFamily="34" charset="0"/>
          </a:endParaRPr>
        </a:p>
      </dgm:t>
    </dgm:pt>
    <dgm:pt modelId="{4334A146-383B-4FF2-AD61-8017EECFEBDA}" type="pres">
      <dgm:prSet presAssocID="{95B9FA20-1069-4811-A914-8C39F0E1D9B1}" presName="theList" presStyleCnt="0">
        <dgm:presLayoutVars>
          <dgm:dir/>
          <dgm:animLvl val="lvl"/>
          <dgm:resizeHandles val="exact"/>
        </dgm:presLayoutVars>
      </dgm:prSet>
      <dgm:spPr/>
      <dgm:t>
        <a:bodyPr/>
        <a:lstStyle/>
        <a:p>
          <a:endParaRPr lang="en-GB"/>
        </a:p>
      </dgm:t>
    </dgm:pt>
    <dgm:pt modelId="{137EF964-FCF7-4E97-A28B-45C16950F082}" type="pres">
      <dgm:prSet presAssocID="{09D6D65D-393A-4FE2-8DC8-91264F1EE305}" presName="compNode" presStyleCnt="0"/>
      <dgm:spPr/>
    </dgm:pt>
    <dgm:pt modelId="{04ED6A41-B815-4B90-9766-3C5520EA5B60}" type="pres">
      <dgm:prSet presAssocID="{09D6D65D-393A-4FE2-8DC8-91264F1EE305}" presName="aNode" presStyleLbl="bgShp" presStyleIdx="0" presStyleCnt="3" custLinFactNeighborX="-2755" custLinFactNeighborY="-175"/>
      <dgm:spPr/>
      <dgm:t>
        <a:bodyPr/>
        <a:lstStyle/>
        <a:p>
          <a:endParaRPr lang="en-GB"/>
        </a:p>
      </dgm:t>
    </dgm:pt>
    <dgm:pt modelId="{EC4601E3-989F-4CDC-84C2-7B8654323B6A}" type="pres">
      <dgm:prSet presAssocID="{09D6D65D-393A-4FE2-8DC8-91264F1EE305}" presName="textNode" presStyleLbl="bgShp" presStyleIdx="0" presStyleCnt="3"/>
      <dgm:spPr/>
      <dgm:t>
        <a:bodyPr/>
        <a:lstStyle/>
        <a:p>
          <a:endParaRPr lang="en-GB"/>
        </a:p>
      </dgm:t>
    </dgm:pt>
    <dgm:pt modelId="{1065DD90-78E4-4361-8695-5CEF6C1DC79E}" type="pres">
      <dgm:prSet presAssocID="{09D6D65D-393A-4FE2-8DC8-91264F1EE305}" presName="compChildNode" presStyleCnt="0"/>
      <dgm:spPr/>
    </dgm:pt>
    <dgm:pt modelId="{67F0988A-28D5-4584-BC35-AF11304FB142}" type="pres">
      <dgm:prSet presAssocID="{09D6D65D-393A-4FE2-8DC8-91264F1EE305}" presName="theInnerList" presStyleCnt="0"/>
      <dgm:spPr/>
    </dgm:pt>
    <dgm:pt modelId="{8E33C962-C6A9-433D-81A8-8791C7190398}" type="pres">
      <dgm:prSet presAssocID="{80126D3E-4002-4F34-ADCD-E02E277E4B56}" presName="childNode" presStyleLbl="node1" presStyleIdx="0" presStyleCnt="10" custScaleY="2000000" custLinFactY="-600000" custLinFactNeighborX="1033" custLinFactNeighborY="-635969">
        <dgm:presLayoutVars>
          <dgm:bulletEnabled val="1"/>
        </dgm:presLayoutVars>
      </dgm:prSet>
      <dgm:spPr/>
      <dgm:t>
        <a:bodyPr/>
        <a:lstStyle/>
        <a:p>
          <a:endParaRPr lang="en-GB"/>
        </a:p>
      </dgm:t>
    </dgm:pt>
    <dgm:pt modelId="{D90D2F02-3B0D-4DB9-85A7-6651CF825B04}" type="pres">
      <dgm:prSet presAssocID="{80126D3E-4002-4F34-ADCD-E02E277E4B56}" presName="aSpace2" presStyleCnt="0"/>
      <dgm:spPr/>
    </dgm:pt>
    <dgm:pt modelId="{382B360F-0706-4C1A-8B34-3010325C4B1B}" type="pres">
      <dgm:prSet presAssocID="{F2CA7D77-BF38-48DB-952F-B388941D1542}" presName="childNode" presStyleLbl="node1" presStyleIdx="1" presStyleCnt="10" custScaleY="2000000" custLinFactY="-400000" custLinFactNeighborX="1033" custLinFactNeighborY="-423375">
        <dgm:presLayoutVars>
          <dgm:bulletEnabled val="1"/>
        </dgm:presLayoutVars>
      </dgm:prSet>
      <dgm:spPr/>
      <dgm:t>
        <a:bodyPr/>
        <a:lstStyle/>
        <a:p>
          <a:endParaRPr lang="en-GB"/>
        </a:p>
      </dgm:t>
    </dgm:pt>
    <dgm:pt modelId="{E394DCE8-6E4F-484C-8922-CF8713781A9D}" type="pres">
      <dgm:prSet presAssocID="{F2CA7D77-BF38-48DB-952F-B388941D1542}" presName="aSpace2" presStyleCnt="0"/>
      <dgm:spPr/>
    </dgm:pt>
    <dgm:pt modelId="{C8A643F6-AAFE-4E13-9475-225C27EAEDF3}" type="pres">
      <dgm:prSet presAssocID="{29378C69-E7D9-4F62-9BF6-753946F48462}" presName="childNode" presStyleLbl="node1" presStyleIdx="2" presStyleCnt="10" custScaleY="2000000" custLinFactY="-200000" custLinFactNeighborX="1033" custLinFactNeighborY="-210778">
        <dgm:presLayoutVars>
          <dgm:bulletEnabled val="1"/>
        </dgm:presLayoutVars>
      </dgm:prSet>
      <dgm:spPr/>
      <dgm:t>
        <a:bodyPr/>
        <a:lstStyle/>
        <a:p>
          <a:endParaRPr lang="en-GB"/>
        </a:p>
      </dgm:t>
    </dgm:pt>
    <dgm:pt modelId="{9A2C6C0E-9502-4818-BE7D-D9449E20A8F8}" type="pres">
      <dgm:prSet presAssocID="{29378C69-E7D9-4F62-9BF6-753946F48462}" presName="aSpace2" presStyleCnt="0"/>
      <dgm:spPr/>
    </dgm:pt>
    <dgm:pt modelId="{019B065B-7E04-4FFA-995C-7BF26A086E65}" type="pres">
      <dgm:prSet presAssocID="{EBA9A963-0AC5-4C4D-89C2-7991B3A94B87}" presName="childNode" presStyleLbl="node1" presStyleIdx="3" presStyleCnt="10" custScaleY="2000000">
        <dgm:presLayoutVars>
          <dgm:bulletEnabled val="1"/>
        </dgm:presLayoutVars>
      </dgm:prSet>
      <dgm:spPr/>
      <dgm:t>
        <a:bodyPr/>
        <a:lstStyle/>
        <a:p>
          <a:endParaRPr lang="en-GB"/>
        </a:p>
      </dgm:t>
    </dgm:pt>
    <dgm:pt modelId="{7436B285-CA67-4D1D-8F4E-338D5A1B157D}" type="pres">
      <dgm:prSet presAssocID="{09D6D65D-393A-4FE2-8DC8-91264F1EE305}" presName="aSpace" presStyleCnt="0"/>
      <dgm:spPr/>
    </dgm:pt>
    <dgm:pt modelId="{4F7B5691-77CC-4426-A296-1C217A68B4B8}" type="pres">
      <dgm:prSet presAssocID="{9F6EF038-9DF9-4996-B5C5-42775C2EF9E4}" presName="compNode" presStyleCnt="0"/>
      <dgm:spPr/>
    </dgm:pt>
    <dgm:pt modelId="{63613E2F-9EBF-4E60-AD9B-DA872CC1FAA2}" type="pres">
      <dgm:prSet presAssocID="{9F6EF038-9DF9-4996-B5C5-42775C2EF9E4}" presName="aNode" presStyleLbl="bgShp" presStyleIdx="1" presStyleCnt="3"/>
      <dgm:spPr/>
      <dgm:t>
        <a:bodyPr/>
        <a:lstStyle/>
        <a:p>
          <a:endParaRPr lang="en-GB"/>
        </a:p>
      </dgm:t>
    </dgm:pt>
    <dgm:pt modelId="{7A532265-6B4F-426D-A483-C0FA15EBE4AE}" type="pres">
      <dgm:prSet presAssocID="{9F6EF038-9DF9-4996-B5C5-42775C2EF9E4}" presName="textNode" presStyleLbl="bgShp" presStyleIdx="1" presStyleCnt="3"/>
      <dgm:spPr/>
      <dgm:t>
        <a:bodyPr/>
        <a:lstStyle/>
        <a:p>
          <a:endParaRPr lang="en-GB"/>
        </a:p>
      </dgm:t>
    </dgm:pt>
    <dgm:pt modelId="{8ED2A563-CE53-466F-87C1-FF42AC1C4BED}" type="pres">
      <dgm:prSet presAssocID="{9F6EF038-9DF9-4996-B5C5-42775C2EF9E4}" presName="compChildNode" presStyleCnt="0"/>
      <dgm:spPr/>
    </dgm:pt>
    <dgm:pt modelId="{312E58C5-12C2-46C9-B43A-EDF40F90F7B0}" type="pres">
      <dgm:prSet presAssocID="{9F6EF038-9DF9-4996-B5C5-42775C2EF9E4}" presName="theInnerList" presStyleCnt="0"/>
      <dgm:spPr/>
    </dgm:pt>
    <dgm:pt modelId="{0FEBAF14-16D3-4D45-94A2-DD9763F62DF4}" type="pres">
      <dgm:prSet presAssocID="{54421A30-A46D-45EC-BAF1-A90DD74ABD0B}" presName="childNode" presStyleLbl="node1" presStyleIdx="4" presStyleCnt="10" custScaleY="2000000" custLinFactY="-500000" custLinFactNeighborY="-535947">
        <dgm:presLayoutVars>
          <dgm:bulletEnabled val="1"/>
        </dgm:presLayoutVars>
      </dgm:prSet>
      <dgm:spPr/>
      <dgm:t>
        <a:bodyPr/>
        <a:lstStyle/>
        <a:p>
          <a:endParaRPr lang="en-GB"/>
        </a:p>
      </dgm:t>
    </dgm:pt>
    <dgm:pt modelId="{DFB10428-6EDC-4448-B219-E4FA75969815}" type="pres">
      <dgm:prSet presAssocID="{54421A30-A46D-45EC-BAF1-A90DD74ABD0B}" presName="aSpace2" presStyleCnt="0"/>
      <dgm:spPr/>
    </dgm:pt>
    <dgm:pt modelId="{D2396240-4AF3-4078-9013-D9D7E49D89E8}" type="pres">
      <dgm:prSet presAssocID="{5436600E-6E49-446A-9E0D-9D83816BF53B}" presName="childNode" presStyleLbl="node1" presStyleIdx="5" presStyleCnt="10" custScaleY="2000000" custLinFactY="-400000" custLinFactNeighborY="-423375">
        <dgm:presLayoutVars>
          <dgm:bulletEnabled val="1"/>
        </dgm:presLayoutVars>
      </dgm:prSet>
      <dgm:spPr/>
      <dgm:t>
        <a:bodyPr/>
        <a:lstStyle/>
        <a:p>
          <a:endParaRPr lang="en-GB"/>
        </a:p>
      </dgm:t>
    </dgm:pt>
    <dgm:pt modelId="{50318672-65B5-4E16-B8E4-13F005D52D5E}" type="pres">
      <dgm:prSet presAssocID="{5436600E-6E49-446A-9E0D-9D83816BF53B}" presName="aSpace2" presStyleCnt="0"/>
      <dgm:spPr/>
    </dgm:pt>
    <dgm:pt modelId="{E78901A0-A90C-43A1-BF91-C1A8D6A06E5E}" type="pres">
      <dgm:prSet presAssocID="{2B097215-51E8-4286-A0F0-1A46EEC974B4}" presName="childNode" presStyleLbl="node1" presStyleIdx="6" presStyleCnt="10" custScaleY="2000000" custLinFactY="-178426" custLinFactNeighborY="-200000">
        <dgm:presLayoutVars>
          <dgm:bulletEnabled val="1"/>
        </dgm:presLayoutVars>
      </dgm:prSet>
      <dgm:spPr/>
      <dgm:t>
        <a:bodyPr/>
        <a:lstStyle/>
        <a:p>
          <a:endParaRPr lang="en-GB"/>
        </a:p>
      </dgm:t>
    </dgm:pt>
    <dgm:pt modelId="{D1EE6BD1-04CE-45A4-9C86-FC049B1DA0F6}" type="pres">
      <dgm:prSet presAssocID="{2B097215-51E8-4286-A0F0-1A46EEC974B4}" presName="aSpace2" presStyleCnt="0"/>
      <dgm:spPr/>
    </dgm:pt>
    <dgm:pt modelId="{1607A8D6-6F9B-4D01-9B91-6147B459D511}" type="pres">
      <dgm:prSet presAssocID="{8C0C5CF1-E12F-48DE-BDA2-6840D412C39E}" presName="childNode" presStyleLbl="node1" presStyleIdx="7" presStyleCnt="10" custScaleY="2000000" custLinFactY="-6748" custLinFactNeighborY="-100000">
        <dgm:presLayoutVars>
          <dgm:bulletEnabled val="1"/>
        </dgm:presLayoutVars>
      </dgm:prSet>
      <dgm:spPr/>
      <dgm:t>
        <a:bodyPr/>
        <a:lstStyle/>
        <a:p>
          <a:endParaRPr lang="en-GB"/>
        </a:p>
      </dgm:t>
    </dgm:pt>
    <dgm:pt modelId="{DB74300F-5F3E-4B34-97FD-D8FF036F4199}" type="pres">
      <dgm:prSet presAssocID="{9F6EF038-9DF9-4996-B5C5-42775C2EF9E4}" presName="aSpace" presStyleCnt="0"/>
      <dgm:spPr/>
    </dgm:pt>
    <dgm:pt modelId="{F4010003-75FB-4D1B-B21A-A5D0E62F6392}" type="pres">
      <dgm:prSet presAssocID="{AFADC79A-DB08-45D3-8643-81CCED457D60}" presName="compNode" presStyleCnt="0"/>
      <dgm:spPr/>
    </dgm:pt>
    <dgm:pt modelId="{7C6A58A7-33FD-4189-901D-95DC75312B35}" type="pres">
      <dgm:prSet presAssocID="{AFADC79A-DB08-45D3-8643-81CCED457D60}" presName="aNode" presStyleLbl="bgShp" presStyleIdx="2" presStyleCnt="3"/>
      <dgm:spPr/>
      <dgm:t>
        <a:bodyPr/>
        <a:lstStyle/>
        <a:p>
          <a:endParaRPr lang="en-GB"/>
        </a:p>
      </dgm:t>
    </dgm:pt>
    <dgm:pt modelId="{37417001-0C91-4329-9E71-C55C49330D2F}" type="pres">
      <dgm:prSet presAssocID="{AFADC79A-DB08-45D3-8643-81CCED457D60}" presName="textNode" presStyleLbl="bgShp" presStyleIdx="2" presStyleCnt="3"/>
      <dgm:spPr/>
      <dgm:t>
        <a:bodyPr/>
        <a:lstStyle/>
        <a:p>
          <a:endParaRPr lang="en-GB"/>
        </a:p>
      </dgm:t>
    </dgm:pt>
    <dgm:pt modelId="{90B9471A-4950-488D-9F05-B8A0D0973EB8}" type="pres">
      <dgm:prSet presAssocID="{AFADC79A-DB08-45D3-8643-81CCED457D60}" presName="compChildNode" presStyleCnt="0"/>
      <dgm:spPr/>
    </dgm:pt>
    <dgm:pt modelId="{CBD0C1DC-5008-42C5-AA04-76E9C77D1EE6}" type="pres">
      <dgm:prSet presAssocID="{AFADC79A-DB08-45D3-8643-81CCED457D60}" presName="theInnerList" presStyleCnt="0"/>
      <dgm:spPr/>
    </dgm:pt>
    <dgm:pt modelId="{01B416CE-9FA1-4173-A7C6-F131FC5E6B26}" type="pres">
      <dgm:prSet presAssocID="{18EB11FF-57A2-40E4-AA5E-099274D9FE70}" presName="childNode" presStyleLbl="node1" presStyleIdx="8" presStyleCnt="10" custLinFactY="-5266" custLinFactNeighborY="-100000">
        <dgm:presLayoutVars>
          <dgm:bulletEnabled val="1"/>
        </dgm:presLayoutVars>
      </dgm:prSet>
      <dgm:spPr/>
      <dgm:t>
        <a:bodyPr/>
        <a:lstStyle/>
        <a:p>
          <a:endParaRPr lang="en-GB"/>
        </a:p>
      </dgm:t>
    </dgm:pt>
    <dgm:pt modelId="{E3B29C8C-C178-421F-B6EF-EC137FDDE495}" type="pres">
      <dgm:prSet presAssocID="{18EB11FF-57A2-40E4-AA5E-099274D9FE70}" presName="aSpace2" presStyleCnt="0"/>
      <dgm:spPr/>
    </dgm:pt>
    <dgm:pt modelId="{CCB5DA6F-616D-4F93-AD6E-706F95780ECE}" type="pres">
      <dgm:prSet presAssocID="{B9E68D2E-B3A2-40C1-A00B-78886FC3F64A}" presName="childNode" presStyleLbl="node1" presStyleIdx="9" presStyleCnt="10" custLinFactNeighborY="-50383">
        <dgm:presLayoutVars>
          <dgm:bulletEnabled val="1"/>
        </dgm:presLayoutVars>
      </dgm:prSet>
      <dgm:spPr/>
      <dgm:t>
        <a:bodyPr/>
        <a:lstStyle/>
        <a:p>
          <a:endParaRPr lang="en-GB"/>
        </a:p>
      </dgm:t>
    </dgm:pt>
  </dgm:ptLst>
  <dgm:cxnLst>
    <dgm:cxn modelId="{3978D1C9-EDC7-4C5B-8812-E70174D480EC}" type="presOf" srcId="{EBA9A963-0AC5-4C4D-89C2-7991B3A94B87}" destId="{019B065B-7E04-4FFA-995C-7BF26A086E65}" srcOrd="0" destOrd="0" presId="urn:microsoft.com/office/officeart/2005/8/layout/lProcess2"/>
    <dgm:cxn modelId="{3139F792-17EC-4C95-9065-F4B0369A8C3A}" type="presOf" srcId="{8C0C5CF1-E12F-48DE-BDA2-6840D412C39E}" destId="{1607A8D6-6F9B-4D01-9B91-6147B459D511}" srcOrd="0" destOrd="0" presId="urn:microsoft.com/office/officeart/2005/8/layout/lProcess2"/>
    <dgm:cxn modelId="{F91DA999-7838-449C-AF09-DDCA8AB4FAEC}" srcId="{9F6EF038-9DF9-4996-B5C5-42775C2EF9E4}" destId="{2B097215-51E8-4286-A0F0-1A46EEC974B4}" srcOrd="2" destOrd="0" parTransId="{327D59F4-0CCA-4818-AFA8-C4F784A4F5C5}" sibTransId="{E3319A49-DB04-48F5-A104-2E9A5C70D288}"/>
    <dgm:cxn modelId="{E1D515BB-5B5D-4A69-BDDD-D30479DC7250}" srcId="{95B9FA20-1069-4811-A914-8C39F0E1D9B1}" destId="{09D6D65D-393A-4FE2-8DC8-91264F1EE305}" srcOrd="0" destOrd="0" parTransId="{D57A4843-ED98-4BBA-8DF3-BED046EF8085}" sibTransId="{1CB3C12B-9764-4A8E-B75B-13AC7A0ACFBF}"/>
    <dgm:cxn modelId="{6AF8E70D-AC85-402B-B364-1A8BA23DBA06}" srcId="{9F6EF038-9DF9-4996-B5C5-42775C2EF9E4}" destId="{5436600E-6E49-446A-9E0D-9D83816BF53B}" srcOrd="1" destOrd="0" parTransId="{C3C17B23-041B-4D1C-9959-8496501B352A}" sibTransId="{59CC148F-BC57-4DBF-81E8-20A2EFD16BAE}"/>
    <dgm:cxn modelId="{A82BA5E2-902A-42BC-9CCC-B4BA51B31FE3}" type="presOf" srcId="{09D6D65D-393A-4FE2-8DC8-91264F1EE305}" destId="{EC4601E3-989F-4CDC-84C2-7B8654323B6A}" srcOrd="1" destOrd="0" presId="urn:microsoft.com/office/officeart/2005/8/layout/lProcess2"/>
    <dgm:cxn modelId="{334BCFD7-BBB5-45AD-83AA-02A6E4F7B690}" srcId="{09D6D65D-393A-4FE2-8DC8-91264F1EE305}" destId="{29378C69-E7D9-4F62-9BF6-753946F48462}" srcOrd="2" destOrd="0" parTransId="{65A7EBA8-8330-44D9-8CE7-5C4091E5B3D0}" sibTransId="{83AA3C40-37BF-4C42-9AB2-C2AB0C8FD003}"/>
    <dgm:cxn modelId="{B7D6772D-51EB-4528-B891-BD65194BA8D5}" srcId="{09D6D65D-393A-4FE2-8DC8-91264F1EE305}" destId="{F2CA7D77-BF38-48DB-952F-B388941D1542}" srcOrd="1" destOrd="0" parTransId="{D9CF5ECC-4DA9-4DB4-86FE-EFC012D59235}" sibTransId="{9061D65E-7C63-4EB9-B303-A2AD1ED16365}"/>
    <dgm:cxn modelId="{DD2233A9-3150-4A9F-9E63-7C2A5D1DF6F6}" srcId="{95B9FA20-1069-4811-A914-8C39F0E1D9B1}" destId="{9F6EF038-9DF9-4996-B5C5-42775C2EF9E4}" srcOrd="1" destOrd="0" parTransId="{8013173E-CB30-442C-8C80-E08195BBC5D5}" sibTransId="{A81F8639-DC8F-41A7-9186-0BC0FCC9616E}"/>
    <dgm:cxn modelId="{85C25355-8C11-4E0C-A350-2D0022AF8390}" type="presOf" srcId="{AFADC79A-DB08-45D3-8643-81CCED457D60}" destId="{7C6A58A7-33FD-4189-901D-95DC75312B35}" srcOrd="0" destOrd="0" presId="urn:microsoft.com/office/officeart/2005/8/layout/lProcess2"/>
    <dgm:cxn modelId="{FCC53668-EA9D-45C3-8513-16E5F270BFFC}" type="presOf" srcId="{54421A30-A46D-45EC-BAF1-A90DD74ABD0B}" destId="{0FEBAF14-16D3-4D45-94A2-DD9763F62DF4}" srcOrd="0" destOrd="0" presId="urn:microsoft.com/office/officeart/2005/8/layout/lProcess2"/>
    <dgm:cxn modelId="{C385A21C-899B-4814-A8D8-61E89B65A74E}" type="presOf" srcId="{9F6EF038-9DF9-4996-B5C5-42775C2EF9E4}" destId="{7A532265-6B4F-426D-A483-C0FA15EBE4AE}" srcOrd="1" destOrd="0" presId="urn:microsoft.com/office/officeart/2005/8/layout/lProcess2"/>
    <dgm:cxn modelId="{2BB05A19-89BF-4889-9D2A-E70E11C3D4FB}" srcId="{09D6D65D-393A-4FE2-8DC8-91264F1EE305}" destId="{80126D3E-4002-4F34-ADCD-E02E277E4B56}" srcOrd="0" destOrd="0" parTransId="{1DA4BAED-2543-4E6A-9D23-877861692D28}" sibTransId="{BA2B29C7-0657-4923-8AA7-3F89C7A501E3}"/>
    <dgm:cxn modelId="{D9F03732-A99F-4656-9960-607924AC5622}" type="presOf" srcId="{2B097215-51E8-4286-A0F0-1A46EEC974B4}" destId="{E78901A0-A90C-43A1-BF91-C1A8D6A06E5E}" srcOrd="0" destOrd="0" presId="urn:microsoft.com/office/officeart/2005/8/layout/lProcess2"/>
    <dgm:cxn modelId="{E7043C10-2C66-4177-B1A8-20F97D4B38BE}" type="presOf" srcId="{9F6EF038-9DF9-4996-B5C5-42775C2EF9E4}" destId="{63613E2F-9EBF-4E60-AD9B-DA872CC1FAA2}" srcOrd="0" destOrd="0" presId="urn:microsoft.com/office/officeart/2005/8/layout/lProcess2"/>
    <dgm:cxn modelId="{9C1BC6D5-7765-4758-B650-42A31F0BA77D}" srcId="{09D6D65D-393A-4FE2-8DC8-91264F1EE305}" destId="{EBA9A963-0AC5-4C4D-89C2-7991B3A94B87}" srcOrd="3" destOrd="0" parTransId="{B3E806A4-2044-4466-B5BE-BA42A5442C35}" sibTransId="{1676694A-0EBD-4E54-8D31-991992DBBA9B}"/>
    <dgm:cxn modelId="{6EFFFE90-3A97-4893-A368-420CBE64DF66}" type="presOf" srcId="{5436600E-6E49-446A-9E0D-9D83816BF53B}" destId="{D2396240-4AF3-4078-9013-D9D7E49D89E8}" srcOrd="0" destOrd="0" presId="urn:microsoft.com/office/officeart/2005/8/layout/lProcess2"/>
    <dgm:cxn modelId="{657B4285-5C75-4062-85EB-1E3A57D02C38}" srcId="{9F6EF038-9DF9-4996-B5C5-42775C2EF9E4}" destId="{54421A30-A46D-45EC-BAF1-A90DD74ABD0B}" srcOrd="0" destOrd="0" parTransId="{04E1596D-A7C1-4D29-8C76-21E54F776C92}" sibTransId="{AFA1EE27-23E6-4FA0-BA36-D07BE312D06F}"/>
    <dgm:cxn modelId="{6C9F7D42-1914-4CDB-9CBF-F948FEA9C67D}" srcId="{AFADC79A-DB08-45D3-8643-81CCED457D60}" destId="{B9E68D2E-B3A2-40C1-A00B-78886FC3F64A}" srcOrd="1" destOrd="0" parTransId="{A32116DE-C671-412A-AE2D-4CF50AE5D94B}" sibTransId="{973EE4CC-DCF7-4FD7-A06E-511BBDB351DA}"/>
    <dgm:cxn modelId="{A56DADF3-05D7-4952-8FE8-1B5F0697A8D8}" type="presOf" srcId="{F2CA7D77-BF38-48DB-952F-B388941D1542}" destId="{382B360F-0706-4C1A-8B34-3010325C4B1B}" srcOrd="0" destOrd="0" presId="urn:microsoft.com/office/officeart/2005/8/layout/lProcess2"/>
    <dgm:cxn modelId="{7EDF432F-F291-4D12-9C53-40C0272F5BC3}" srcId="{95B9FA20-1069-4811-A914-8C39F0E1D9B1}" destId="{AFADC79A-DB08-45D3-8643-81CCED457D60}" srcOrd="2" destOrd="0" parTransId="{6B67B55A-1F36-450B-8E42-7EA58CB27F15}" sibTransId="{3E80D286-FA47-49D9-9B15-1A241678D2E3}"/>
    <dgm:cxn modelId="{C8DA7599-EAD1-435D-9517-5D93C1C09AEC}" type="presOf" srcId="{AFADC79A-DB08-45D3-8643-81CCED457D60}" destId="{37417001-0C91-4329-9E71-C55C49330D2F}" srcOrd="1" destOrd="0" presId="urn:microsoft.com/office/officeart/2005/8/layout/lProcess2"/>
    <dgm:cxn modelId="{4CB0CF39-FB6C-482D-BC76-DFBC09640F62}" srcId="{9F6EF038-9DF9-4996-B5C5-42775C2EF9E4}" destId="{8C0C5CF1-E12F-48DE-BDA2-6840D412C39E}" srcOrd="3" destOrd="0" parTransId="{B7A69E7F-A6A8-406F-8BBA-9F46A593E009}" sibTransId="{B0212FF9-F1D2-4B13-B106-9FBA2708A451}"/>
    <dgm:cxn modelId="{95B506C5-9C0E-4F78-82C0-F9C9EC1987FF}" type="presOf" srcId="{18EB11FF-57A2-40E4-AA5E-099274D9FE70}" destId="{01B416CE-9FA1-4173-A7C6-F131FC5E6B26}" srcOrd="0" destOrd="0" presId="urn:microsoft.com/office/officeart/2005/8/layout/lProcess2"/>
    <dgm:cxn modelId="{55B67776-21C8-4980-BFBC-3B191226FE99}" type="presOf" srcId="{95B9FA20-1069-4811-A914-8C39F0E1D9B1}" destId="{4334A146-383B-4FF2-AD61-8017EECFEBDA}" srcOrd="0" destOrd="0" presId="urn:microsoft.com/office/officeart/2005/8/layout/lProcess2"/>
    <dgm:cxn modelId="{26501AC1-0169-4458-ABF1-48B843860C89}" srcId="{AFADC79A-DB08-45D3-8643-81CCED457D60}" destId="{18EB11FF-57A2-40E4-AA5E-099274D9FE70}" srcOrd="0" destOrd="0" parTransId="{D757E5B1-1552-43BC-A9D7-02243F18CD2E}" sibTransId="{11656C02-1352-4AF5-AB33-720A5AE8C8FC}"/>
    <dgm:cxn modelId="{8AB91F6F-62AE-4160-AFB6-0A7AF6EC4EAE}" type="presOf" srcId="{80126D3E-4002-4F34-ADCD-E02E277E4B56}" destId="{8E33C962-C6A9-433D-81A8-8791C7190398}" srcOrd="0" destOrd="0" presId="urn:microsoft.com/office/officeart/2005/8/layout/lProcess2"/>
    <dgm:cxn modelId="{C6E68118-B3D9-4734-B31C-B963E6CA0ABE}" type="presOf" srcId="{B9E68D2E-B3A2-40C1-A00B-78886FC3F64A}" destId="{CCB5DA6F-616D-4F93-AD6E-706F95780ECE}" srcOrd="0" destOrd="0" presId="urn:microsoft.com/office/officeart/2005/8/layout/lProcess2"/>
    <dgm:cxn modelId="{D6946037-3DE6-4D85-99BB-5BB434FB4ED8}" type="presOf" srcId="{29378C69-E7D9-4F62-9BF6-753946F48462}" destId="{C8A643F6-AAFE-4E13-9475-225C27EAEDF3}" srcOrd="0" destOrd="0" presId="urn:microsoft.com/office/officeart/2005/8/layout/lProcess2"/>
    <dgm:cxn modelId="{540B5900-3A90-4D62-8971-B980BFA9E3CD}" type="presOf" srcId="{09D6D65D-393A-4FE2-8DC8-91264F1EE305}" destId="{04ED6A41-B815-4B90-9766-3C5520EA5B60}" srcOrd="0" destOrd="0" presId="urn:microsoft.com/office/officeart/2005/8/layout/lProcess2"/>
    <dgm:cxn modelId="{AE6A6299-ADDC-48A6-9F49-5C1F682F8C06}" type="presParOf" srcId="{4334A146-383B-4FF2-AD61-8017EECFEBDA}" destId="{137EF964-FCF7-4E97-A28B-45C16950F082}" srcOrd="0" destOrd="0" presId="urn:microsoft.com/office/officeart/2005/8/layout/lProcess2"/>
    <dgm:cxn modelId="{C466B5EA-CE65-4AE6-B469-88CB6E398BE3}" type="presParOf" srcId="{137EF964-FCF7-4E97-A28B-45C16950F082}" destId="{04ED6A41-B815-4B90-9766-3C5520EA5B60}" srcOrd="0" destOrd="0" presId="urn:microsoft.com/office/officeart/2005/8/layout/lProcess2"/>
    <dgm:cxn modelId="{2E96D323-9681-458F-8806-A5A12119D0E2}" type="presParOf" srcId="{137EF964-FCF7-4E97-A28B-45C16950F082}" destId="{EC4601E3-989F-4CDC-84C2-7B8654323B6A}" srcOrd="1" destOrd="0" presId="urn:microsoft.com/office/officeart/2005/8/layout/lProcess2"/>
    <dgm:cxn modelId="{338ED199-9AF5-4EEE-8FA7-FF047AFC83D9}" type="presParOf" srcId="{137EF964-FCF7-4E97-A28B-45C16950F082}" destId="{1065DD90-78E4-4361-8695-5CEF6C1DC79E}" srcOrd="2" destOrd="0" presId="urn:microsoft.com/office/officeart/2005/8/layout/lProcess2"/>
    <dgm:cxn modelId="{AF1BE54F-1B26-4659-A068-4DC6BBB2D40D}" type="presParOf" srcId="{1065DD90-78E4-4361-8695-5CEF6C1DC79E}" destId="{67F0988A-28D5-4584-BC35-AF11304FB142}" srcOrd="0" destOrd="0" presId="urn:microsoft.com/office/officeart/2005/8/layout/lProcess2"/>
    <dgm:cxn modelId="{F5FA88CF-BFDB-44E5-B919-5F53775B89E5}" type="presParOf" srcId="{67F0988A-28D5-4584-BC35-AF11304FB142}" destId="{8E33C962-C6A9-433D-81A8-8791C7190398}" srcOrd="0" destOrd="0" presId="urn:microsoft.com/office/officeart/2005/8/layout/lProcess2"/>
    <dgm:cxn modelId="{593C0BDA-7967-45AC-A0C6-BB9DD25B4B07}" type="presParOf" srcId="{67F0988A-28D5-4584-BC35-AF11304FB142}" destId="{D90D2F02-3B0D-4DB9-85A7-6651CF825B04}" srcOrd="1" destOrd="0" presId="urn:microsoft.com/office/officeart/2005/8/layout/lProcess2"/>
    <dgm:cxn modelId="{E474F957-2604-4F66-9C43-E24EDFC8E6C1}" type="presParOf" srcId="{67F0988A-28D5-4584-BC35-AF11304FB142}" destId="{382B360F-0706-4C1A-8B34-3010325C4B1B}" srcOrd="2" destOrd="0" presId="urn:microsoft.com/office/officeart/2005/8/layout/lProcess2"/>
    <dgm:cxn modelId="{766DF3FD-CFCD-4309-89BA-55A0DAC565FF}" type="presParOf" srcId="{67F0988A-28D5-4584-BC35-AF11304FB142}" destId="{E394DCE8-6E4F-484C-8922-CF8713781A9D}" srcOrd="3" destOrd="0" presId="urn:microsoft.com/office/officeart/2005/8/layout/lProcess2"/>
    <dgm:cxn modelId="{95158EAC-BE80-457C-A7DE-0E3C207E4BAD}" type="presParOf" srcId="{67F0988A-28D5-4584-BC35-AF11304FB142}" destId="{C8A643F6-AAFE-4E13-9475-225C27EAEDF3}" srcOrd="4" destOrd="0" presId="urn:microsoft.com/office/officeart/2005/8/layout/lProcess2"/>
    <dgm:cxn modelId="{A3CCB9F7-B07C-4720-966F-5B0F13ED418E}" type="presParOf" srcId="{67F0988A-28D5-4584-BC35-AF11304FB142}" destId="{9A2C6C0E-9502-4818-BE7D-D9449E20A8F8}" srcOrd="5" destOrd="0" presId="urn:microsoft.com/office/officeart/2005/8/layout/lProcess2"/>
    <dgm:cxn modelId="{7E45C10F-1164-4DFF-B063-94426659ED18}" type="presParOf" srcId="{67F0988A-28D5-4584-BC35-AF11304FB142}" destId="{019B065B-7E04-4FFA-995C-7BF26A086E65}" srcOrd="6" destOrd="0" presId="urn:microsoft.com/office/officeart/2005/8/layout/lProcess2"/>
    <dgm:cxn modelId="{1C67BC3B-AC72-48E2-9F69-496A802C8463}" type="presParOf" srcId="{4334A146-383B-4FF2-AD61-8017EECFEBDA}" destId="{7436B285-CA67-4D1D-8F4E-338D5A1B157D}" srcOrd="1" destOrd="0" presId="urn:microsoft.com/office/officeart/2005/8/layout/lProcess2"/>
    <dgm:cxn modelId="{6788154D-BEF1-4A29-B738-83DBCDF1753A}" type="presParOf" srcId="{4334A146-383B-4FF2-AD61-8017EECFEBDA}" destId="{4F7B5691-77CC-4426-A296-1C217A68B4B8}" srcOrd="2" destOrd="0" presId="urn:microsoft.com/office/officeart/2005/8/layout/lProcess2"/>
    <dgm:cxn modelId="{5CBCBBA1-F320-4303-8F20-4788D8C6E83D}" type="presParOf" srcId="{4F7B5691-77CC-4426-A296-1C217A68B4B8}" destId="{63613E2F-9EBF-4E60-AD9B-DA872CC1FAA2}" srcOrd="0" destOrd="0" presId="urn:microsoft.com/office/officeart/2005/8/layout/lProcess2"/>
    <dgm:cxn modelId="{C2CF9C1F-0AB8-4ED8-B075-1E2CE3D94F99}" type="presParOf" srcId="{4F7B5691-77CC-4426-A296-1C217A68B4B8}" destId="{7A532265-6B4F-426D-A483-C0FA15EBE4AE}" srcOrd="1" destOrd="0" presId="urn:microsoft.com/office/officeart/2005/8/layout/lProcess2"/>
    <dgm:cxn modelId="{FF91659C-A75C-48BF-8D8A-60B9E8071E68}" type="presParOf" srcId="{4F7B5691-77CC-4426-A296-1C217A68B4B8}" destId="{8ED2A563-CE53-466F-87C1-FF42AC1C4BED}" srcOrd="2" destOrd="0" presId="urn:microsoft.com/office/officeart/2005/8/layout/lProcess2"/>
    <dgm:cxn modelId="{377E9C7A-AC34-49E8-AF29-682037335EAD}" type="presParOf" srcId="{8ED2A563-CE53-466F-87C1-FF42AC1C4BED}" destId="{312E58C5-12C2-46C9-B43A-EDF40F90F7B0}" srcOrd="0" destOrd="0" presId="urn:microsoft.com/office/officeart/2005/8/layout/lProcess2"/>
    <dgm:cxn modelId="{D4D0AF24-67C5-452A-A027-A5B0D2C472DA}" type="presParOf" srcId="{312E58C5-12C2-46C9-B43A-EDF40F90F7B0}" destId="{0FEBAF14-16D3-4D45-94A2-DD9763F62DF4}" srcOrd="0" destOrd="0" presId="urn:microsoft.com/office/officeart/2005/8/layout/lProcess2"/>
    <dgm:cxn modelId="{B41A26BB-EC1E-4D43-854C-4E9E49871A13}" type="presParOf" srcId="{312E58C5-12C2-46C9-B43A-EDF40F90F7B0}" destId="{DFB10428-6EDC-4448-B219-E4FA75969815}" srcOrd="1" destOrd="0" presId="urn:microsoft.com/office/officeart/2005/8/layout/lProcess2"/>
    <dgm:cxn modelId="{BFBDB056-1966-490B-8F65-4ABACEE598CE}" type="presParOf" srcId="{312E58C5-12C2-46C9-B43A-EDF40F90F7B0}" destId="{D2396240-4AF3-4078-9013-D9D7E49D89E8}" srcOrd="2" destOrd="0" presId="urn:microsoft.com/office/officeart/2005/8/layout/lProcess2"/>
    <dgm:cxn modelId="{88F049DA-D496-4960-A83F-CF5CB31D36C3}" type="presParOf" srcId="{312E58C5-12C2-46C9-B43A-EDF40F90F7B0}" destId="{50318672-65B5-4E16-B8E4-13F005D52D5E}" srcOrd="3" destOrd="0" presId="urn:microsoft.com/office/officeart/2005/8/layout/lProcess2"/>
    <dgm:cxn modelId="{A7B937A3-D410-40A6-B43B-AC96AFE08FD9}" type="presParOf" srcId="{312E58C5-12C2-46C9-B43A-EDF40F90F7B0}" destId="{E78901A0-A90C-43A1-BF91-C1A8D6A06E5E}" srcOrd="4" destOrd="0" presId="urn:microsoft.com/office/officeart/2005/8/layout/lProcess2"/>
    <dgm:cxn modelId="{21C2CCAF-DBD2-44AA-AAB4-2013A3C37A9E}" type="presParOf" srcId="{312E58C5-12C2-46C9-B43A-EDF40F90F7B0}" destId="{D1EE6BD1-04CE-45A4-9C86-FC049B1DA0F6}" srcOrd="5" destOrd="0" presId="urn:microsoft.com/office/officeart/2005/8/layout/lProcess2"/>
    <dgm:cxn modelId="{7172EA09-8A90-4F64-85D8-492A124DC833}" type="presParOf" srcId="{312E58C5-12C2-46C9-B43A-EDF40F90F7B0}" destId="{1607A8D6-6F9B-4D01-9B91-6147B459D511}" srcOrd="6" destOrd="0" presId="urn:microsoft.com/office/officeart/2005/8/layout/lProcess2"/>
    <dgm:cxn modelId="{62DE82B5-B08A-49DB-8C8E-6B1E60915F8E}" type="presParOf" srcId="{4334A146-383B-4FF2-AD61-8017EECFEBDA}" destId="{DB74300F-5F3E-4B34-97FD-D8FF036F4199}" srcOrd="3" destOrd="0" presId="urn:microsoft.com/office/officeart/2005/8/layout/lProcess2"/>
    <dgm:cxn modelId="{6CFB216D-DD7D-44F1-A5C1-5A884F8336FC}" type="presParOf" srcId="{4334A146-383B-4FF2-AD61-8017EECFEBDA}" destId="{F4010003-75FB-4D1B-B21A-A5D0E62F6392}" srcOrd="4" destOrd="0" presId="urn:microsoft.com/office/officeart/2005/8/layout/lProcess2"/>
    <dgm:cxn modelId="{E819033E-95A4-49B8-AC0C-574485ABB224}" type="presParOf" srcId="{F4010003-75FB-4D1B-B21A-A5D0E62F6392}" destId="{7C6A58A7-33FD-4189-901D-95DC75312B35}" srcOrd="0" destOrd="0" presId="urn:microsoft.com/office/officeart/2005/8/layout/lProcess2"/>
    <dgm:cxn modelId="{102B1D1F-C699-4D2F-A034-5D55CCF8BFC1}" type="presParOf" srcId="{F4010003-75FB-4D1B-B21A-A5D0E62F6392}" destId="{37417001-0C91-4329-9E71-C55C49330D2F}" srcOrd="1" destOrd="0" presId="urn:microsoft.com/office/officeart/2005/8/layout/lProcess2"/>
    <dgm:cxn modelId="{4955E624-391B-41FD-B894-91E74553F2C3}" type="presParOf" srcId="{F4010003-75FB-4D1B-B21A-A5D0E62F6392}" destId="{90B9471A-4950-488D-9F05-B8A0D0973EB8}" srcOrd="2" destOrd="0" presId="urn:microsoft.com/office/officeart/2005/8/layout/lProcess2"/>
    <dgm:cxn modelId="{3B351ADC-82D6-426F-B53B-829E162634CB}" type="presParOf" srcId="{90B9471A-4950-488D-9F05-B8A0D0973EB8}" destId="{CBD0C1DC-5008-42C5-AA04-76E9C77D1EE6}" srcOrd="0" destOrd="0" presId="urn:microsoft.com/office/officeart/2005/8/layout/lProcess2"/>
    <dgm:cxn modelId="{60DC54C7-D9B4-4D18-B36A-4EDE701A4521}" type="presParOf" srcId="{CBD0C1DC-5008-42C5-AA04-76E9C77D1EE6}" destId="{01B416CE-9FA1-4173-A7C6-F131FC5E6B26}" srcOrd="0" destOrd="0" presId="urn:microsoft.com/office/officeart/2005/8/layout/lProcess2"/>
    <dgm:cxn modelId="{CD55A04D-565D-4796-A256-FCB044AD2DDA}" type="presParOf" srcId="{CBD0C1DC-5008-42C5-AA04-76E9C77D1EE6}" destId="{E3B29C8C-C178-421F-B6EF-EC137FDDE495}" srcOrd="1" destOrd="0" presId="urn:microsoft.com/office/officeart/2005/8/layout/lProcess2"/>
    <dgm:cxn modelId="{36FD6FE1-AD2C-4CA3-B1A3-2AAF21E2B4E5}" type="presParOf" srcId="{CBD0C1DC-5008-42C5-AA04-76E9C77D1EE6}" destId="{CCB5DA6F-616D-4F93-AD6E-706F95780EC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7A0B-AFAB-4667-9347-FC359F0BB920}">
      <dsp:nvSpPr>
        <dsp:cNvPr id="0" name=""/>
        <dsp:cNvSpPr/>
      </dsp:nvSpPr>
      <dsp:spPr>
        <a:xfrm>
          <a:off x="0" y="1584166"/>
          <a:ext cx="8640960" cy="21026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B5EA4-E0BA-41F3-A95E-36FDB14456B4}">
      <dsp:nvSpPr>
        <dsp:cNvPr id="0" name=""/>
        <dsp:cNvSpPr/>
      </dsp:nvSpPr>
      <dsp:spPr>
        <a:xfrm>
          <a:off x="4778"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29</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October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Choose Well Winter Campaign – signposting people to the best place for help and information</a:t>
          </a:r>
          <a:endParaRPr lang="en-GB" sz="1200" kern="1200" dirty="0">
            <a:solidFill>
              <a:schemeClr val="tx1">
                <a:lumMod val="75000"/>
                <a:lumOff val="25000"/>
              </a:schemeClr>
            </a:solidFill>
            <a:latin typeface="Arial" pitchFamily="34" charset="0"/>
            <a:cs typeface="Arial" pitchFamily="34" charset="0"/>
          </a:endParaRPr>
        </a:p>
      </dsp:txBody>
      <dsp:txXfrm>
        <a:off x="4778" y="0"/>
        <a:ext cx="1027168" cy="2102633"/>
      </dsp:txXfrm>
    </dsp:sp>
    <dsp:sp modelId="{8AB6A103-F8D1-4099-AAC9-F6001060EFA8}">
      <dsp:nvSpPr>
        <dsp:cNvPr id="0" name=""/>
        <dsp:cNvSpPr/>
      </dsp:nvSpPr>
      <dsp:spPr>
        <a:xfrm>
          <a:off x="1152128" y="2520279"/>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60250-51DB-41B5-A2D4-3027C5B03E27}">
      <dsp:nvSpPr>
        <dsp:cNvPr id="0" name=""/>
        <dsp:cNvSpPr/>
      </dsp:nvSpPr>
      <dsp:spPr>
        <a:xfrm>
          <a:off x="504054" y="3038536"/>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a:t>
          </a:r>
          <a:r>
            <a:rPr lang="en-GB" sz="1200" b="1" kern="1200" baseline="30000" dirty="0" smtClean="0">
              <a:solidFill>
                <a:schemeClr val="bg2">
                  <a:lumMod val="25000"/>
                </a:schemeClr>
              </a:solidFill>
              <a:latin typeface="Arial" pitchFamily="34" charset="0"/>
              <a:cs typeface="Arial" pitchFamily="34" charset="0"/>
            </a:rPr>
            <a:t>st</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Self Care Web-ex with Jean </a:t>
          </a:r>
          <a:r>
            <a:rPr lang="en-GB" sz="1200" kern="1200" dirty="0" err="1" smtClean="0">
              <a:solidFill>
                <a:schemeClr val="tx1">
                  <a:lumMod val="75000"/>
                  <a:lumOff val="25000"/>
                </a:schemeClr>
              </a:solidFill>
              <a:latin typeface="Arial" pitchFamily="34" charset="0"/>
              <a:cs typeface="Arial" pitchFamily="34" charset="0"/>
            </a:rPr>
            <a:t>Arrowsmith</a:t>
          </a:r>
          <a:r>
            <a:rPr lang="en-GB" sz="1200" kern="1200" dirty="0" smtClean="0">
              <a:solidFill>
                <a:schemeClr val="tx1">
                  <a:lumMod val="75000"/>
                  <a:lumOff val="25000"/>
                </a:schemeClr>
              </a:solidFill>
              <a:latin typeface="Arial" pitchFamily="34" charset="0"/>
              <a:cs typeface="Arial" pitchFamily="34" charset="0"/>
            </a:rPr>
            <a:t> from Coventry City Council</a:t>
          </a:r>
          <a:endParaRPr lang="en-GB" sz="1200" kern="1200" dirty="0">
            <a:solidFill>
              <a:schemeClr val="tx1">
                <a:lumMod val="75000"/>
                <a:lumOff val="25000"/>
              </a:schemeClr>
            </a:solidFill>
            <a:latin typeface="Arial" pitchFamily="34" charset="0"/>
            <a:cs typeface="Arial" pitchFamily="34" charset="0"/>
          </a:endParaRPr>
        </a:p>
      </dsp:txBody>
      <dsp:txXfrm>
        <a:off x="504054" y="3038536"/>
        <a:ext cx="1027168" cy="2102633"/>
      </dsp:txXfrm>
    </dsp:sp>
    <dsp:sp modelId="{BCE29590-8861-4823-900F-9A41786EB62C}">
      <dsp:nvSpPr>
        <dsp:cNvPr id="0" name=""/>
        <dsp:cNvSpPr/>
      </dsp:nvSpPr>
      <dsp:spPr>
        <a:xfrm>
          <a:off x="2869025" y="2074453"/>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4A5EA-CAAC-4782-B6CC-E9B5BDD7CC6E}">
      <dsp:nvSpPr>
        <dsp:cNvPr id="0" name=""/>
        <dsp:cNvSpPr/>
      </dsp:nvSpPr>
      <dsp:spPr>
        <a:xfrm>
          <a:off x="2547771"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5</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Start of ‘Ask Your Pharmacist’ Week – aimed at men, their health and use of NHS services</a:t>
          </a:r>
          <a:endParaRPr lang="en-GB" sz="1200" kern="1200" dirty="0">
            <a:solidFill>
              <a:schemeClr val="tx1">
                <a:lumMod val="75000"/>
                <a:lumOff val="25000"/>
              </a:schemeClr>
            </a:solidFill>
            <a:latin typeface="Arial" pitchFamily="34" charset="0"/>
            <a:cs typeface="Arial" pitchFamily="34" charset="0"/>
          </a:endParaRPr>
        </a:p>
      </dsp:txBody>
      <dsp:txXfrm>
        <a:off x="2547771" y="0"/>
        <a:ext cx="1027168" cy="2102633"/>
      </dsp:txXfrm>
    </dsp:sp>
    <dsp:sp modelId="{D0FB7877-4907-4A5B-83EA-63C385CF2DC9}">
      <dsp:nvSpPr>
        <dsp:cNvPr id="0" name=""/>
        <dsp:cNvSpPr/>
      </dsp:nvSpPr>
      <dsp:spPr>
        <a:xfrm>
          <a:off x="4021649" y="2596479"/>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7D063-EB43-4F90-B3A3-408061A7BB65}">
      <dsp:nvSpPr>
        <dsp:cNvPr id="0" name=""/>
        <dsp:cNvSpPr/>
      </dsp:nvSpPr>
      <dsp:spPr>
        <a:xfrm>
          <a:off x="3636405" y="3052708"/>
          <a:ext cx="1296143"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8</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 Norman Lamb MP, Care and Support Services Minister, launches SCW at the Annual Self Care Conference, hosted by the Self Care Forum</a:t>
          </a:r>
          <a:endParaRPr lang="en-GB" sz="1200" kern="1200" dirty="0">
            <a:solidFill>
              <a:schemeClr val="tx1">
                <a:lumMod val="75000"/>
                <a:lumOff val="25000"/>
              </a:schemeClr>
            </a:solidFill>
            <a:latin typeface="Arial" pitchFamily="34" charset="0"/>
            <a:cs typeface="Arial" pitchFamily="34" charset="0"/>
          </a:endParaRPr>
        </a:p>
      </dsp:txBody>
      <dsp:txXfrm>
        <a:off x="3636405" y="3052708"/>
        <a:ext cx="1296143" cy="2102633"/>
      </dsp:txXfrm>
    </dsp:sp>
    <dsp:sp modelId="{9CD8D3C3-A3C6-479F-80ED-C8FD7B00F9B2}">
      <dsp:nvSpPr>
        <dsp:cNvPr id="0" name=""/>
        <dsp:cNvSpPr/>
      </dsp:nvSpPr>
      <dsp:spPr>
        <a:xfrm>
          <a:off x="4536505" y="2070820"/>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A6FF4-615D-40C6-A970-0F7E7DBA3D2E}">
      <dsp:nvSpPr>
        <dsp:cNvPr id="0" name=""/>
        <dsp:cNvSpPr/>
      </dsp:nvSpPr>
      <dsp:spPr>
        <a:xfrm>
          <a:off x="4104455" y="570165"/>
          <a:ext cx="1027168" cy="138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12</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Self Care Week starts</a:t>
          </a:r>
          <a:endParaRPr lang="en-GB" sz="1200" kern="1200" dirty="0">
            <a:solidFill>
              <a:schemeClr val="tx1">
                <a:lumMod val="75000"/>
                <a:lumOff val="25000"/>
              </a:schemeClr>
            </a:solidFill>
            <a:latin typeface="Arial" pitchFamily="34" charset="0"/>
            <a:cs typeface="Arial" pitchFamily="34" charset="0"/>
          </a:endParaRPr>
        </a:p>
      </dsp:txBody>
      <dsp:txXfrm>
        <a:off x="4104455" y="570165"/>
        <a:ext cx="1027168" cy="1382544"/>
      </dsp:txXfrm>
    </dsp:sp>
    <dsp:sp modelId="{85C912A1-65EC-4790-A2B6-0148DF3206EB}">
      <dsp:nvSpPr>
        <dsp:cNvPr id="0" name=""/>
        <dsp:cNvSpPr/>
      </dsp:nvSpPr>
      <dsp:spPr>
        <a:xfrm>
          <a:off x="5544618" y="2092593"/>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D83CC-031A-4124-8C2D-DEFF5350B615}">
      <dsp:nvSpPr>
        <dsp:cNvPr id="0" name=""/>
        <dsp:cNvSpPr/>
      </dsp:nvSpPr>
      <dsp:spPr>
        <a:xfrm>
          <a:off x="5832646" y="315395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14</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solidFill>
                <a:schemeClr val="tx1">
                  <a:lumMod val="75000"/>
                  <a:lumOff val="25000"/>
                </a:schemeClr>
              </a:solidFill>
              <a:latin typeface="Arial" pitchFamily="34" charset="0"/>
              <a:cs typeface="Arial" pitchFamily="34" charset="0"/>
            </a:rPr>
            <a:t>LTC Lead, Stephen Johnson ,presents at the Age UK LTC Event</a:t>
          </a:r>
          <a:endParaRPr lang="en-GB" sz="1200" kern="1200" dirty="0">
            <a:solidFill>
              <a:schemeClr val="tx1">
                <a:lumMod val="75000"/>
                <a:lumOff val="25000"/>
              </a:schemeClr>
            </a:solidFill>
            <a:latin typeface="Arial" pitchFamily="34" charset="0"/>
            <a:cs typeface="Arial" pitchFamily="34" charset="0"/>
          </a:endParaRPr>
        </a:p>
      </dsp:txBody>
      <dsp:txXfrm>
        <a:off x="5832646" y="3153950"/>
        <a:ext cx="1027168" cy="2102633"/>
      </dsp:txXfrm>
    </dsp:sp>
    <dsp:sp modelId="{C3885EED-39C6-4462-AE28-3A9E80B3AB98}">
      <dsp:nvSpPr>
        <dsp:cNvPr id="0" name=""/>
        <dsp:cNvSpPr/>
      </dsp:nvSpPr>
      <dsp:spPr>
        <a:xfrm>
          <a:off x="6099505" y="2498680"/>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9338C-8E79-4856-AE8A-5B1A93A3199E}">
      <dsp:nvSpPr>
        <dsp:cNvPr id="0" name=""/>
        <dsp:cNvSpPr/>
      </dsp:nvSpPr>
      <dsp:spPr>
        <a:xfrm>
          <a:off x="6744916" y="0"/>
          <a:ext cx="102716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b="1" kern="1200" dirty="0" smtClean="0">
              <a:solidFill>
                <a:schemeClr val="bg2">
                  <a:lumMod val="25000"/>
                </a:schemeClr>
              </a:solidFill>
              <a:latin typeface="Arial" pitchFamily="34" charset="0"/>
              <a:cs typeface="Arial" pitchFamily="34" charset="0"/>
            </a:rPr>
            <a:t>18</a:t>
          </a:r>
          <a:r>
            <a:rPr lang="en-GB" sz="1200" b="1" kern="1200" baseline="30000" dirty="0" smtClean="0">
              <a:solidFill>
                <a:schemeClr val="bg2">
                  <a:lumMod val="25000"/>
                </a:schemeClr>
              </a:solidFill>
              <a:latin typeface="Arial" pitchFamily="34" charset="0"/>
              <a:cs typeface="Arial" pitchFamily="34" charset="0"/>
            </a:rPr>
            <a:t>th</a:t>
          </a:r>
          <a:r>
            <a:rPr lang="en-GB" sz="1200" b="1" kern="1200" dirty="0" smtClean="0">
              <a:solidFill>
                <a:schemeClr val="bg2">
                  <a:lumMod val="25000"/>
                </a:schemeClr>
              </a:solidFill>
              <a:latin typeface="Arial" pitchFamily="34" charset="0"/>
              <a:cs typeface="Arial" pitchFamily="34" charset="0"/>
            </a:rPr>
            <a:t> November </a:t>
          </a:r>
          <a:r>
            <a:rPr lang="en-GB" sz="1200" kern="1200" dirty="0" smtClean="0">
              <a:latin typeface="Arial" pitchFamily="34" charset="0"/>
              <a:cs typeface="Arial" pitchFamily="34" charset="0"/>
            </a:rPr>
            <a:t> </a:t>
          </a:r>
          <a:r>
            <a:rPr lang="en-GB" sz="1200" kern="1200" dirty="0" smtClean="0">
              <a:solidFill>
                <a:schemeClr val="tx1">
                  <a:lumMod val="75000"/>
                  <a:lumOff val="25000"/>
                </a:schemeClr>
              </a:solidFill>
              <a:latin typeface="Arial" pitchFamily="34" charset="0"/>
              <a:cs typeface="Arial" pitchFamily="34" charset="0"/>
            </a:rPr>
            <a:t>Antibiotic Awareness Day</a:t>
          </a:r>
          <a:endParaRPr lang="en-GB" sz="1200" kern="1200" dirty="0">
            <a:solidFill>
              <a:schemeClr val="tx1">
                <a:lumMod val="75000"/>
                <a:lumOff val="25000"/>
              </a:schemeClr>
            </a:solidFill>
            <a:latin typeface="Arial" pitchFamily="34" charset="0"/>
            <a:cs typeface="Arial" pitchFamily="34" charset="0"/>
          </a:endParaRPr>
        </a:p>
      </dsp:txBody>
      <dsp:txXfrm>
        <a:off x="6744916" y="0"/>
        <a:ext cx="1027168" cy="2102633"/>
      </dsp:txXfrm>
    </dsp:sp>
    <dsp:sp modelId="{551B8103-2185-45F2-A682-E5B76B67449A}">
      <dsp:nvSpPr>
        <dsp:cNvPr id="0" name=""/>
        <dsp:cNvSpPr/>
      </dsp:nvSpPr>
      <dsp:spPr>
        <a:xfrm>
          <a:off x="6984774" y="2160240"/>
          <a:ext cx="525658" cy="5256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6A41-B815-4B90-9766-3C5520EA5B60}">
      <dsp:nvSpPr>
        <dsp:cNvPr id="0" name=""/>
        <dsp:cNvSpPr/>
      </dsp:nvSpPr>
      <dsp:spPr>
        <a:xfrm>
          <a:off x="0"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Limited resource</a:t>
          </a:r>
          <a:endParaRPr lang="en-GB" sz="2000" b="1" kern="1200" dirty="0">
            <a:latin typeface="Arial" pitchFamily="34" charset="0"/>
            <a:cs typeface="Arial" pitchFamily="34" charset="0"/>
          </a:endParaRPr>
        </a:p>
      </dsp:txBody>
      <dsp:txXfrm>
        <a:off x="0" y="0"/>
        <a:ext cx="2651075" cy="1452093"/>
      </dsp:txXfrm>
    </dsp:sp>
    <dsp:sp modelId="{8E33C962-C6A9-433D-81A8-8791C7190398}">
      <dsp:nvSpPr>
        <dsp:cNvPr id="0" name=""/>
        <dsp:cNvSpPr/>
      </dsp:nvSpPr>
      <dsp:spPr>
        <a:xfrm>
          <a:off x="288035" y="1180359"/>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Post details on internal and public-facing websites</a:t>
          </a:r>
          <a:endParaRPr lang="en-GB" sz="1200" b="1" kern="1200" dirty="0">
            <a:solidFill>
              <a:schemeClr val="tx1"/>
            </a:solidFill>
            <a:latin typeface="Arial" pitchFamily="34" charset="0"/>
            <a:cs typeface="Arial" pitchFamily="34" charset="0"/>
          </a:endParaRPr>
        </a:p>
      </dsp:txBody>
      <dsp:txXfrm>
        <a:off x="310926" y="1203250"/>
        <a:ext cx="2075078" cy="735775"/>
      </dsp:txXfrm>
    </dsp:sp>
    <dsp:sp modelId="{382B360F-0706-4C1A-8B34-3010325C4B1B}">
      <dsp:nvSpPr>
        <dsp:cNvPr id="0" name=""/>
        <dsp:cNvSpPr/>
      </dsp:nvSpPr>
      <dsp:spPr>
        <a:xfrm>
          <a:off x="288035"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Link to other organisations’ self care initiatives</a:t>
          </a:r>
          <a:endParaRPr lang="en-GB" sz="1200" b="1" kern="1200" dirty="0">
            <a:solidFill>
              <a:schemeClr val="tx1"/>
            </a:solidFill>
            <a:latin typeface="Arial" pitchFamily="34" charset="0"/>
            <a:cs typeface="Arial" pitchFamily="34" charset="0"/>
          </a:endParaRPr>
        </a:p>
      </dsp:txBody>
      <dsp:txXfrm>
        <a:off x="310926" y="2081757"/>
        <a:ext cx="2075078" cy="735775"/>
      </dsp:txXfrm>
    </dsp:sp>
    <dsp:sp modelId="{C8A643F6-AAFE-4E13-9475-225C27EAEDF3}">
      <dsp:nvSpPr>
        <dsp:cNvPr id="0" name=""/>
        <dsp:cNvSpPr/>
      </dsp:nvSpPr>
      <dsp:spPr>
        <a:xfrm>
          <a:off x="288035" y="2937373"/>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Ensure Chief Executive is aware of activity</a:t>
          </a:r>
          <a:endParaRPr lang="en-GB" sz="1200" b="1" kern="1200" dirty="0">
            <a:solidFill>
              <a:schemeClr val="tx1"/>
            </a:solidFill>
            <a:latin typeface="Arial" pitchFamily="34" charset="0"/>
            <a:cs typeface="Arial" pitchFamily="34" charset="0"/>
          </a:endParaRPr>
        </a:p>
      </dsp:txBody>
      <dsp:txXfrm>
        <a:off x="310926" y="2960264"/>
        <a:ext cx="2075078" cy="735775"/>
      </dsp:txXfrm>
    </dsp:sp>
    <dsp:sp modelId="{019B065B-7E04-4FFA-995C-7BF26A086E65}">
      <dsp:nvSpPr>
        <dsp:cNvPr id="0" name=""/>
        <dsp:cNvSpPr/>
      </dsp:nvSpPr>
      <dsp:spPr>
        <a:xfrm>
          <a:off x="266127" y="381577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Mention Self Care Week 2012 in presentations and speeches</a:t>
          </a:r>
          <a:endParaRPr lang="en-GB" sz="1200" b="1" kern="1200" dirty="0">
            <a:solidFill>
              <a:schemeClr val="tx1"/>
            </a:solidFill>
            <a:latin typeface="Arial" pitchFamily="34" charset="0"/>
            <a:cs typeface="Arial" pitchFamily="34" charset="0"/>
          </a:endParaRPr>
        </a:p>
      </dsp:txBody>
      <dsp:txXfrm>
        <a:off x="289018" y="3838661"/>
        <a:ext cx="2075078" cy="735775"/>
      </dsp:txXfrm>
    </dsp:sp>
    <dsp:sp modelId="{63613E2F-9EBF-4E60-AD9B-DA872CC1FAA2}">
      <dsp:nvSpPr>
        <dsp:cNvPr id="0" name=""/>
        <dsp:cNvSpPr/>
      </dsp:nvSpPr>
      <dsp:spPr>
        <a:xfrm>
          <a:off x="2850926"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Moderate resource</a:t>
          </a:r>
          <a:endParaRPr lang="en-GB" sz="2000" b="1" kern="1200" dirty="0">
            <a:latin typeface="Arial" pitchFamily="34" charset="0"/>
            <a:cs typeface="Arial" pitchFamily="34" charset="0"/>
          </a:endParaRPr>
        </a:p>
      </dsp:txBody>
      <dsp:txXfrm>
        <a:off x="2850926" y="0"/>
        <a:ext cx="2651075" cy="1452093"/>
      </dsp:txXfrm>
    </dsp:sp>
    <dsp:sp modelId="{0FEBAF14-16D3-4D45-94A2-DD9763F62DF4}">
      <dsp:nvSpPr>
        <dsp:cNvPr id="0" name=""/>
        <dsp:cNvSpPr/>
      </dsp:nvSpPr>
      <dsp:spPr>
        <a:xfrm>
          <a:off x="3116033" y="122545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Publish articles in public and staff facing newsletters and websites</a:t>
          </a:r>
          <a:endParaRPr lang="en-GB" sz="1200" b="1" kern="1200" dirty="0">
            <a:solidFill>
              <a:schemeClr val="tx1"/>
            </a:solidFill>
            <a:latin typeface="Arial" pitchFamily="34" charset="0"/>
            <a:cs typeface="Arial" pitchFamily="34" charset="0"/>
          </a:endParaRPr>
        </a:p>
      </dsp:txBody>
      <dsp:txXfrm>
        <a:off x="3138924" y="1248341"/>
        <a:ext cx="2075078" cy="735775"/>
      </dsp:txXfrm>
    </dsp:sp>
    <dsp:sp modelId="{D2396240-4AF3-4078-9013-D9D7E49D89E8}">
      <dsp:nvSpPr>
        <dsp:cNvPr id="0" name=""/>
        <dsp:cNvSpPr/>
      </dsp:nvSpPr>
      <dsp:spPr>
        <a:xfrm>
          <a:off x="3116033"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Tailor, print off and display posters in patient/staff areas</a:t>
          </a:r>
          <a:endParaRPr lang="en-GB" sz="1200" b="1" kern="1200" dirty="0">
            <a:solidFill>
              <a:schemeClr val="tx1"/>
            </a:solidFill>
            <a:latin typeface="Arial" pitchFamily="34" charset="0"/>
            <a:cs typeface="Arial" pitchFamily="34" charset="0"/>
          </a:endParaRPr>
        </a:p>
      </dsp:txBody>
      <dsp:txXfrm>
        <a:off x="3138924" y="2081757"/>
        <a:ext cx="2075078" cy="735775"/>
      </dsp:txXfrm>
    </dsp:sp>
    <dsp:sp modelId="{E78901A0-A90C-43A1-BF91-C1A8D6A06E5E}">
      <dsp:nvSpPr>
        <dsp:cNvPr id="0" name=""/>
        <dsp:cNvSpPr/>
      </dsp:nvSpPr>
      <dsp:spPr>
        <a:xfrm>
          <a:off x="3116033" y="294645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kern="1200" dirty="0">
            <a:solidFill>
              <a:schemeClr val="tx1"/>
            </a:solidFill>
            <a:latin typeface="Arial" pitchFamily="34" charset="0"/>
            <a:cs typeface="Arial" pitchFamily="34" charset="0"/>
          </a:endParaRPr>
        </a:p>
      </dsp:txBody>
      <dsp:txXfrm>
        <a:off x="3138924" y="2969342"/>
        <a:ext cx="2075078" cy="735775"/>
      </dsp:txXfrm>
    </dsp:sp>
    <dsp:sp modelId="{1607A8D6-6F9B-4D01-9B91-6147B459D511}">
      <dsp:nvSpPr>
        <dsp:cNvPr id="0" name=""/>
        <dsp:cNvSpPr/>
      </dsp:nvSpPr>
      <dsp:spPr>
        <a:xfrm>
          <a:off x="3116033" y="380712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Create resources for local journalists </a:t>
          </a:r>
          <a:endParaRPr lang="en-GB" sz="1200" b="1" kern="1200" dirty="0">
            <a:solidFill>
              <a:schemeClr val="tx1"/>
            </a:solidFill>
            <a:latin typeface="Arial" pitchFamily="34" charset="0"/>
            <a:cs typeface="Arial" pitchFamily="34" charset="0"/>
          </a:endParaRPr>
        </a:p>
      </dsp:txBody>
      <dsp:txXfrm>
        <a:off x="3138924" y="3830012"/>
        <a:ext cx="2075078" cy="735775"/>
      </dsp:txXfrm>
    </dsp:sp>
    <dsp:sp modelId="{7C6A58A7-33FD-4189-901D-95DC75312B35}">
      <dsp:nvSpPr>
        <dsp:cNvPr id="0" name=""/>
        <dsp:cNvSpPr/>
      </dsp:nvSpPr>
      <dsp:spPr>
        <a:xfrm>
          <a:off x="5700832"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Extensive resource</a:t>
          </a:r>
          <a:endParaRPr lang="en-GB" sz="2000" b="1" kern="1200" dirty="0">
            <a:latin typeface="Arial" pitchFamily="34" charset="0"/>
            <a:cs typeface="Arial" pitchFamily="34" charset="0"/>
          </a:endParaRPr>
        </a:p>
      </dsp:txBody>
      <dsp:txXfrm>
        <a:off x="5700832" y="0"/>
        <a:ext cx="2651075" cy="1452093"/>
      </dsp:txXfrm>
    </dsp:sp>
    <dsp:sp modelId="{01B416CE-9FA1-4173-A7C6-F131FC5E6B26}">
      <dsp:nvSpPr>
        <dsp:cNvPr id="0" name=""/>
        <dsp:cNvSpPr/>
      </dsp:nvSpPr>
      <dsp:spPr>
        <a:xfrm>
          <a:off x="5965940" y="1152132"/>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Team up with local voluntary sector specialists on awareness raising activity</a:t>
          </a:r>
          <a:endParaRPr lang="en-GB" sz="1200" b="1" kern="1200" dirty="0">
            <a:solidFill>
              <a:schemeClr val="tx1"/>
            </a:solidFill>
            <a:latin typeface="Arial" pitchFamily="34" charset="0"/>
            <a:cs typeface="Arial" pitchFamily="34" charset="0"/>
          </a:endParaRPr>
        </a:p>
      </dsp:txBody>
      <dsp:txXfrm>
        <a:off x="6008685" y="1194877"/>
        <a:ext cx="2035370" cy="1373930"/>
      </dsp:txXfrm>
    </dsp:sp>
    <dsp:sp modelId="{CCB5DA6F-616D-4F93-AD6E-706F95780ECE}">
      <dsp:nvSpPr>
        <dsp:cNvPr id="0" name=""/>
        <dsp:cNvSpPr/>
      </dsp:nvSpPr>
      <dsp:spPr>
        <a:xfrm>
          <a:off x="5965940" y="3024335"/>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kern="1200" dirty="0">
            <a:solidFill>
              <a:schemeClr val="tx1"/>
            </a:solidFill>
            <a:latin typeface="Arial" pitchFamily="34" charset="0"/>
            <a:cs typeface="Arial" pitchFamily="34" charset="0"/>
          </a:endParaRPr>
        </a:p>
      </dsp:txBody>
      <dsp:txXfrm>
        <a:off x="6008685" y="3067080"/>
        <a:ext cx="2035370" cy="1373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FB3B263-775A-4D31-A6CE-0A204E35F825}" type="datetimeFigureOut">
              <a:rPr lang="en-GB"/>
              <a:pPr>
                <a:defRPr/>
              </a:pPr>
              <a:t>25/10/2012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81B4619-C296-43DB-9837-0FA9D5EAAFC8}" type="slidenum">
              <a:rPr lang="en-GB"/>
              <a:pPr>
                <a:defRPr/>
              </a:pPr>
              <a:t>‹#›</a:t>
            </a:fld>
            <a:endParaRPr lang="en-GB"/>
          </a:p>
        </p:txBody>
      </p:sp>
    </p:spTree>
    <p:extLst>
      <p:ext uri="{BB962C8B-B14F-4D97-AF65-F5344CB8AC3E}">
        <p14:creationId xmlns:p14="http://schemas.microsoft.com/office/powerpoint/2010/main" val="214702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C8353C4-A599-4533-A094-6E2AD67A840E}" type="datetimeFigureOut">
              <a:rPr lang="en-GB"/>
              <a:pPr>
                <a:defRPr/>
              </a:pPr>
              <a:t>25/10/2012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61FA62-9FE6-4170-BDC3-90FB3679ED86}" type="slidenum">
              <a:rPr lang="en-GB"/>
              <a:pPr>
                <a:defRPr/>
              </a:pPr>
              <a:t>‹#›</a:t>
            </a:fld>
            <a:endParaRPr lang="en-GB"/>
          </a:p>
        </p:txBody>
      </p:sp>
    </p:spTree>
    <p:extLst>
      <p:ext uri="{BB962C8B-B14F-4D97-AF65-F5344CB8AC3E}">
        <p14:creationId xmlns:p14="http://schemas.microsoft.com/office/powerpoint/2010/main" val="5267436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7CBC2-25FC-4B3F-84E5-813E8E24AA93}"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00756-195A-40DF-9BB9-454BC754565D}" type="slidenum">
              <a:rPr lang="en-GB" smtClean="0">
                <a:ea typeface="ＭＳ Ｐゴシック" pitchFamily="-96" charset="-128"/>
              </a:rPr>
              <a:pPr eaLnBrk="1" hangingPunct="1"/>
              <a:t>2</a:t>
            </a:fld>
            <a:endParaRPr lang="en-GB" smtClean="0">
              <a:ea typeface="ＭＳ Ｐゴシック" pitchFamily="-96" charset="-128"/>
            </a:endParaRPr>
          </a:p>
        </p:txBody>
      </p:sp>
      <p:sp>
        <p:nvSpPr>
          <p:cNvPr id="19459" name="Rectangle 2"/>
          <p:cNvSpPr>
            <a:spLocks noGrp="1" noRot="1" noChangeAspect="1" noChangeArrowheads="1" noTextEdit="1"/>
          </p:cNvSpPr>
          <p:nvPr>
            <p:ph type="sldImg"/>
          </p:nvPr>
        </p:nvSpPr>
        <p:spPr bwMode="auto">
          <a:xfrm>
            <a:off x="1173163" y="7159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14400" y="4376740"/>
            <a:ext cx="5024438"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itchFamily="34" charset="0"/>
              <a:buChar char="•"/>
            </a:pPr>
            <a:endParaRPr lang="en-GB" sz="2000" dirty="0" smtClean="0"/>
          </a:p>
          <a:p>
            <a:pPr marL="0" indent="0" eaLnBrk="1" hangingPunct="1">
              <a:spcBef>
                <a:spcPct val="0"/>
              </a:spcBef>
              <a:buFont typeface="Arial" pitchFamily="34" charset="0"/>
              <a:buNone/>
            </a:pPr>
            <a:r>
              <a:rPr lang="en-GB" sz="1600" baseline="0" dirty="0" smtClean="0"/>
              <a:t/>
            </a:r>
            <a:br>
              <a:rPr lang="en-GB" sz="1600" baseline="0" dirty="0" smtClean="0"/>
            </a:br>
            <a:endParaRPr lang="en-GB" sz="1600" baseline="0" dirty="0" smtClean="0"/>
          </a:p>
          <a:p>
            <a:pPr marL="0" indent="0" eaLnBrk="1" hangingPunct="1">
              <a:spcBef>
                <a:spcPct val="0"/>
              </a:spcBef>
              <a:buFont typeface="Arial" pitchFamily="34" charset="0"/>
              <a:buNone/>
            </a:pPr>
            <a:endParaRPr lang="en-GB" dirty="0" smtClean="0"/>
          </a:p>
          <a:p>
            <a:pPr marL="285750" indent="-285750" eaLnBrk="1" hangingPunct="1">
              <a:spcBef>
                <a:spcPct val="0"/>
              </a:spcBef>
              <a:buFont typeface="Arial" pitchFamily="34" charset="0"/>
              <a:buChar char="•"/>
            </a:pPr>
            <a:endParaRPr lang="en-GB" sz="1600" baseline="30000" dirty="0" smtClean="0"/>
          </a:p>
          <a:p>
            <a:pPr eaLnBrk="1" hangingPunct="1">
              <a:spcBef>
                <a:spcPct val="0"/>
              </a:spcBef>
            </a:pPr>
            <a:endParaRPr lang="en-GB" sz="1000" dirty="0" smtClean="0"/>
          </a:p>
          <a:p>
            <a:pPr eaLnBrk="1" hangingPunct="1">
              <a:spcBef>
                <a:spcPct val="0"/>
              </a:spcBef>
            </a:pPr>
            <a:r>
              <a:rPr lang="en-GB" sz="1000" b="1" dirty="0" smtClean="0"/>
              <a:t>REFERENCE</a:t>
            </a:r>
          </a:p>
          <a:p>
            <a:pPr eaLnBrk="1" hangingPunct="1">
              <a:spcBef>
                <a:spcPct val="0"/>
              </a:spcBef>
              <a:buFontTx/>
              <a:buAutoNum type="arabicPeriod"/>
            </a:pPr>
            <a:r>
              <a:rPr lang="en-GB" sz="1000" dirty="0" smtClean="0"/>
              <a:t> Department of Health (2005). Self Care – A Real Choice: Self Care Support – A Practical Option. London: Department of Health.</a:t>
            </a: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cxnSp>
        <p:nvCxnSpPr>
          <p:cNvPr id="6"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Picture 1"/>
          <p:cNvPicPr>
            <a:picLocks noChangeAspect="1"/>
          </p:cNvPicPr>
          <p:nvPr userDrawn="1"/>
        </p:nvPicPr>
        <p:blipFill>
          <a:blip r:embed="rId2" cstate="print"/>
          <a:srcRect/>
          <a:stretch>
            <a:fillRect/>
          </a:stretch>
        </p:blipFill>
        <p:spPr bwMode="auto">
          <a:xfrm>
            <a:off x="-34925" y="1711325"/>
            <a:ext cx="9215438" cy="5183188"/>
          </a:xfrm>
          <a:prstGeom prst="rect">
            <a:avLst/>
          </a:prstGeom>
          <a:noFill/>
          <a:ln w="9525">
            <a:noFill/>
            <a:miter lim="800000"/>
            <a:headEnd/>
            <a:tailEnd/>
          </a:ln>
        </p:spPr>
      </p:pic>
      <p:pic>
        <p:nvPicPr>
          <p:cNvPr id="9" name="Picture 2"/>
          <p:cNvPicPr>
            <a:picLocks noChangeAspect="1"/>
          </p:cNvPicPr>
          <p:nvPr userDrawn="1"/>
        </p:nvPicPr>
        <p:blipFill>
          <a:blip r:embed="rId3" cstate="print"/>
          <a:srcRect/>
          <a:stretch>
            <a:fillRect/>
          </a:stretch>
        </p:blipFill>
        <p:spPr bwMode="auto">
          <a:xfrm>
            <a:off x="7196138" y="5980113"/>
            <a:ext cx="1927225" cy="914400"/>
          </a:xfrm>
          <a:prstGeom prst="rect">
            <a:avLst/>
          </a:prstGeom>
          <a:noFill/>
          <a:ln w="9525">
            <a:noFill/>
            <a:miter lim="800000"/>
            <a:headEnd/>
            <a:tailEnd/>
          </a:ln>
        </p:spPr>
      </p:pic>
      <p:pic>
        <p:nvPicPr>
          <p:cNvPr id="10" name="Picture 16"/>
          <p:cNvPicPr>
            <a:picLocks noChangeAspect="1"/>
          </p:cNvPicPr>
          <p:nvPr userDrawn="1"/>
        </p:nvPicPr>
        <p:blipFill>
          <a:blip r:embed="rId4" cstate="print"/>
          <a:srcRect l="87265" t="6673" r="769" b="46664"/>
          <a:stretch>
            <a:fillRect/>
          </a:stretch>
        </p:blipFill>
        <p:spPr bwMode="auto">
          <a:xfrm>
            <a:off x="5248275" y="6202363"/>
            <a:ext cx="533400" cy="266700"/>
          </a:xfrm>
          <a:prstGeom prst="rect">
            <a:avLst/>
          </a:prstGeom>
          <a:noFill/>
          <a:ln w="9525">
            <a:noFill/>
            <a:miter lim="800000"/>
            <a:headEnd/>
            <a:tailEnd/>
          </a:ln>
        </p:spPr>
      </p:pic>
      <p:pic>
        <p:nvPicPr>
          <p:cNvPr id="11" name="Picture 18"/>
          <p:cNvPicPr>
            <a:picLocks noChangeAspect="1"/>
          </p:cNvPicPr>
          <p:nvPr userDrawn="1"/>
        </p:nvPicPr>
        <p:blipFill>
          <a:blip r:embed="rId4" cstate="print"/>
          <a:srcRect l="1085" t="7410" r="65582" b="37257"/>
          <a:stretch>
            <a:fillRect/>
          </a:stretch>
        </p:blipFill>
        <p:spPr bwMode="auto">
          <a:xfrm>
            <a:off x="5795963" y="6145213"/>
            <a:ext cx="1485900" cy="315912"/>
          </a:xfrm>
          <a:prstGeom prst="rect">
            <a:avLst/>
          </a:prstGeom>
          <a:noFill/>
          <a:ln w="9525">
            <a:noFill/>
            <a:miter lim="800000"/>
            <a:headEnd/>
            <a:tailEnd/>
          </a:ln>
        </p:spPr>
      </p:pic>
      <p:pic>
        <p:nvPicPr>
          <p:cNvPr id="12" name="Picture 1"/>
          <p:cNvPicPr>
            <a:picLocks noChangeAspect="1"/>
          </p:cNvPicPr>
          <p:nvPr userDrawn="1"/>
        </p:nvPicPr>
        <p:blipFill>
          <a:blip r:embed="rId5" cstate="print"/>
          <a:srcRect/>
          <a:stretch>
            <a:fillRect/>
          </a:stretch>
        </p:blipFill>
        <p:spPr bwMode="auto">
          <a:xfrm>
            <a:off x="4686300" y="6286500"/>
            <a:ext cx="4457700" cy="571500"/>
          </a:xfrm>
          <a:prstGeom prst="rect">
            <a:avLst/>
          </a:prstGeom>
          <a:noFill/>
          <a:ln w="9525">
            <a:noFill/>
            <a:miter lim="800000"/>
            <a:headEnd/>
            <a:tailEnd/>
          </a:ln>
        </p:spPr>
      </p:pic>
      <p:pic>
        <p:nvPicPr>
          <p:cNvPr id="13" name="Picture 7"/>
          <p:cNvPicPr>
            <a:picLocks noChangeAspect="1"/>
          </p:cNvPicPr>
          <p:nvPr userDrawn="1"/>
        </p:nvPicPr>
        <p:blipFill>
          <a:blip r:embed="rId2" cstate="print"/>
          <a:srcRect/>
          <a:stretch>
            <a:fillRect/>
          </a:stretch>
        </p:blipFill>
        <p:spPr bwMode="auto">
          <a:xfrm>
            <a:off x="-30163" y="0"/>
            <a:ext cx="9215438" cy="6913563"/>
          </a:xfrm>
          <a:prstGeom prst="rect">
            <a:avLst/>
          </a:prstGeom>
          <a:noFill/>
          <a:ln w="9525">
            <a:noFill/>
            <a:miter lim="800000"/>
            <a:headEnd/>
            <a:tailEnd/>
          </a:ln>
        </p:spPr>
      </p:pic>
      <p:pic>
        <p:nvPicPr>
          <p:cNvPr id="14" name="Picture 8"/>
          <p:cNvPicPr>
            <a:picLocks noChangeAspect="1"/>
          </p:cNvPicPr>
          <p:nvPr userDrawn="1"/>
        </p:nvPicPr>
        <p:blipFill>
          <a:blip r:embed="rId3" cstate="print"/>
          <a:srcRect/>
          <a:stretch>
            <a:fillRect/>
          </a:stretch>
        </p:blipFill>
        <p:spPr bwMode="auto">
          <a:xfrm>
            <a:off x="7218363" y="5943600"/>
            <a:ext cx="1925637" cy="914400"/>
          </a:xfrm>
          <a:prstGeom prst="rect">
            <a:avLst/>
          </a:prstGeom>
          <a:noFill/>
          <a:ln w="9525">
            <a:noFill/>
            <a:miter lim="800000"/>
            <a:headEnd/>
            <a:tailEnd/>
          </a:ln>
        </p:spPr>
      </p:pic>
      <p:pic>
        <p:nvPicPr>
          <p:cNvPr id="15" name="Picture 9"/>
          <p:cNvPicPr>
            <a:picLocks noChangeAspect="1"/>
          </p:cNvPicPr>
          <p:nvPr userDrawn="1"/>
        </p:nvPicPr>
        <p:blipFill>
          <a:blip r:embed="rId4" cstate="print"/>
          <a:srcRect l="87265" t="6673" r="769" b="46664"/>
          <a:stretch>
            <a:fillRect/>
          </a:stretch>
        </p:blipFill>
        <p:spPr bwMode="auto">
          <a:xfrm>
            <a:off x="5292725" y="6092825"/>
            <a:ext cx="533400" cy="266700"/>
          </a:xfrm>
          <a:prstGeom prst="rect">
            <a:avLst/>
          </a:prstGeom>
          <a:noFill/>
          <a:ln w="9525">
            <a:noFill/>
            <a:miter lim="800000"/>
            <a:headEnd/>
            <a:tailEnd/>
          </a:ln>
        </p:spPr>
      </p:pic>
      <p:pic>
        <p:nvPicPr>
          <p:cNvPr id="16" name="Picture 10"/>
          <p:cNvPicPr>
            <a:picLocks noChangeAspect="1"/>
          </p:cNvPicPr>
          <p:nvPr userDrawn="1"/>
        </p:nvPicPr>
        <p:blipFill>
          <a:blip r:embed="rId4" cstate="print"/>
          <a:srcRect l="1085" t="7410" r="65582" b="37257"/>
          <a:stretch>
            <a:fillRect/>
          </a:stretch>
        </p:blipFill>
        <p:spPr bwMode="auto">
          <a:xfrm>
            <a:off x="5867400" y="6092825"/>
            <a:ext cx="1485900" cy="315913"/>
          </a:xfrm>
          <a:prstGeom prst="rect">
            <a:avLst/>
          </a:prstGeom>
          <a:noFill/>
          <a:ln w="9525">
            <a:noFill/>
            <a:miter lim="800000"/>
            <a:headEnd/>
            <a:tailEnd/>
          </a:ln>
        </p:spPr>
      </p:pic>
      <p:pic>
        <p:nvPicPr>
          <p:cNvPr id="17" name="Picture 11"/>
          <p:cNvPicPr>
            <a:picLocks noChangeAspect="1"/>
          </p:cNvPicPr>
          <p:nvPr userDrawn="1"/>
        </p:nvPicPr>
        <p:blipFill>
          <a:blip r:embed="rId6" cstate="print"/>
          <a:srcRect/>
          <a:stretch>
            <a:fillRect/>
          </a:stretch>
        </p:blipFill>
        <p:spPr bwMode="auto">
          <a:xfrm>
            <a:off x="32084" y="0"/>
            <a:ext cx="2417763" cy="430213"/>
          </a:xfrm>
          <a:prstGeom prst="rect">
            <a:avLst/>
          </a:prstGeom>
          <a:noFill/>
          <a:ln w="9525">
            <a:noFill/>
            <a:miter lim="800000"/>
            <a:headEnd/>
            <a:tailEnd/>
          </a:ln>
        </p:spPr>
      </p:pic>
      <p:sp>
        <p:nvSpPr>
          <p:cNvPr id="18" name="Text Box 20"/>
          <p:cNvSpPr txBox="1">
            <a:spLocks noChangeArrowheads="1"/>
          </p:cNvSpPr>
          <p:nvPr userDrawn="1"/>
        </p:nvSpPr>
        <p:spPr bwMode="auto">
          <a:xfrm>
            <a:off x="1547813" y="6491288"/>
            <a:ext cx="4665662" cy="366712"/>
          </a:xfrm>
          <a:prstGeom prst="rect">
            <a:avLst/>
          </a:prstGeom>
          <a:noFill/>
          <a:ln w="9525">
            <a:noFill/>
            <a:miter lim="800000"/>
            <a:headEnd/>
            <a:tailEnd/>
          </a:ln>
          <a:effectLst/>
        </p:spPr>
        <p:txBody>
          <a:bodyPr>
            <a:spAutoFit/>
          </a:bodyPr>
          <a:lstStyle/>
          <a:p>
            <a:pPr>
              <a:spcBef>
                <a:spcPct val="50000"/>
              </a:spcBef>
            </a:pPr>
            <a:r>
              <a:rPr lang="en-GB">
                <a:solidFill>
                  <a:srgbClr val="FFFA00"/>
                </a:solidFill>
                <a:latin typeface="Tahoma" pitchFamily="34" charset="0"/>
              </a:rPr>
              <a:t>Self Care for Life</a:t>
            </a:r>
            <a:r>
              <a:rPr lang="en-GB">
                <a:solidFill>
                  <a:srgbClr val="FFFF00"/>
                </a:solidFill>
              </a:rPr>
              <a:t> –</a:t>
            </a:r>
            <a:r>
              <a:rPr lang="en-GB">
                <a:solidFill>
                  <a:schemeClr val="accent1"/>
                </a:solidFill>
              </a:rPr>
              <a:t> </a:t>
            </a:r>
            <a:r>
              <a:rPr lang="en-GB">
                <a:solidFill>
                  <a:srgbClr val="FFFA00"/>
                </a:solidFill>
                <a:latin typeface="Tahoma" pitchFamily="34" charset="0"/>
              </a:rPr>
              <a:t>Growing older healthily</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85775" y="430213"/>
            <a:ext cx="8229600" cy="1143000"/>
          </a:xfrm>
        </p:spPr>
        <p:txBody>
          <a:bodyPr rtlCol="0"/>
          <a:lstStyle>
            <a:extLst/>
          </a:lstStyle>
          <a:p>
            <a:r>
              <a:rPr lang="en-US" dirty="0" smtClean="0"/>
              <a:t>Click to edit Master title style</a:t>
            </a:r>
            <a:endParaRPr lang="en-US" dirty="0"/>
          </a:p>
        </p:txBody>
      </p:sp>
      <p:sp>
        <p:nvSpPr>
          <p:cNvPr id="19" name="Date Placeholder 3"/>
          <p:cNvSpPr>
            <a:spLocks noGrp="1"/>
          </p:cNvSpPr>
          <p:nvPr>
            <p:ph type="dt" sz="half" idx="10"/>
          </p:nvPr>
        </p:nvSpPr>
        <p:spPr/>
        <p:txBody>
          <a:bodyPr/>
          <a:lstStyle>
            <a:lvl1pPr>
              <a:defRPr/>
            </a:lvl1pPr>
            <a:extLst/>
          </a:lstStyle>
          <a:p>
            <a:pPr>
              <a:defRPr/>
            </a:pPr>
            <a:fld id="{446BE4F9-96A9-4234-8497-6D19286A812B}" type="datetimeFigureOut">
              <a:rPr lang="en-US"/>
              <a:pPr>
                <a:defRPr/>
              </a:pPr>
              <a:t>10/25/2012</a:t>
            </a:fld>
            <a:endParaRPr lang="en-US"/>
          </a:p>
        </p:txBody>
      </p:sp>
      <p:sp>
        <p:nvSpPr>
          <p:cNvPr id="20" name="Footer Placeholder 4"/>
          <p:cNvSpPr>
            <a:spLocks noGrp="1"/>
          </p:cNvSpPr>
          <p:nvPr>
            <p:ph type="ftr" sz="quarter" idx="11"/>
          </p:nvPr>
        </p:nvSpPr>
        <p:spPr/>
        <p:txBody>
          <a:bodyPr/>
          <a:lstStyle>
            <a:lvl1pPr>
              <a:defRPr/>
            </a:lvl1pPr>
            <a:extLst/>
          </a:lstStyle>
          <a:p>
            <a:pPr>
              <a:defRPr/>
            </a:pPr>
            <a:endParaRPr lang="en-US"/>
          </a:p>
        </p:txBody>
      </p:sp>
      <p:sp>
        <p:nvSpPr>
          <p:cNvPr id="21" name="Slide Number Placeholder 5"/>
          <p:cNvSpPr>
            <a:spLocks noGrp="1"/>
          </p:cNvSpPr>
          <p:nvPr>
            <p:ph type="sldNum" sz="quarter" idx="12"/>
          </p:nvPr>
        </p:nvSpPr>
        <p:spPr/>
        <p:txBody>
          <a:bodyPr/>
          <a:lstStyle>
            <a:lvl1pPr>
              <a:defRPr/>
            </a:lvl1pPr>
            <a:extLst/>
          </a:lstStyle>
          <a:p>
            <a:pPr>
              <a:defRPr/>
            </a:pPr>
            <a:fld id="{679ECBDD-B63C-4B77-8A3A-4F155739A2C0}"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4832" name="Text Placeholder 29"/>
          <p:cNvSpPr>
            <a:spLocks noGrp="1"/>
          </p:cNvSpPr>
          <p:nvPr>
            <p:ph type="body" idx="1"/>
          </p:nvPr>
        </p:nvSpPr>
        <p:spPr bwMode="auto">
          <a:xfrm>
            <a:off x="0" y="14843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3"/>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extLst/>
          </a:lstStyle>
          <a:p>
            <a:pPr>
              <a:defRPr/>
            </a:pPr>
            <a:fld id="{CFF591BD-968F-4644-9FF7-F737EFBECD38}" type="datetimeFigureOut">
              <a:rPr lang="en-US"/>
              <a:pPr>
                <a:defRPr/>
              </a:pPr>
              <a:t>10/25/2012</a:t>
            </a:fld>
            <a:endParaRPr lang="en-US"/>
          </a:p>
        </p:txBody>
      </p:sp>
      <p:sp>
        <p:nvSpPr>
          <p:cNvPr id="26" name="Footer Placeholder 4"/>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defRPr>
            </a:lvl1pPr>
            <a:extLst/>
          </a:lstStyle>
          <a:p>
            <a:pPr>
              <a:defRPr/>
            </a:pPr>
            <a:endParaRPr lang="en-US"/>
          </a:p>
        </p:txBody>
      </p:sp>
      <p:sp>
        <p:nvSpPr>
          <p:cNvPr id="27" name="Slide Number Placeholder 5"/>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extLst/>
          </a:lstStyle>
          <a:p>
            <a:pPr>
              <a:defRPr/>
            </a:pPr>
            <a:fld id="{9226B38B-CA50-43BF-AF3C-F72BCA57D1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4.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hyperlink" Target="mailto:libby.whittaker@selfcareforum.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hyperlink" Target="http://www.selfcareforum.org/?page_id=5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nhs.uk/selfcare"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diabetes.nhs.uk/safety/safe_management_of_hypoglycaemia_elearning_module/" TargetMode="External"/><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hyperlink" Target="http://www.selfcareforum.org/?page_id=1472" TargetMode="External"/><Relationship Id="rId4" Type="http://schemas.openxmlformats.org/officeDocument/2006/relationships/hyperlink" Target="http://www.skillsforcare.org.uk/selfca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jim.phillips@qismet.org.uk" TargetMode="External"/><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hyperlink" Target="http://www.qismet.org.uk/" TargetMode="External"/><Relationship Id="rId4" Type="http://schemas.openxmlformats.org/officeDocument/2006/relationships/hyperlink" Target="mailto:sally.Cavanagh@qismet.org.uk"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39" y="1052736"/>
            <a:ext cx="8229600" cy="1142999"/>
          </a:xfrm>
        </p:spPr>
        <p:txBody>
          <a:bodyPr>
            <a:normAutofit fontScale="90000"/>
          </a:bodyPr>
          <a:lstStyle/>
          <a:p>
            <a:pPr algn="ctr" fontAlgn="auto">
              <a:spcAft>
                <a:spcPts val="0"/>
              </a:spcAft>
              <a:defRPr/>
            </a:pPr>
            <a:r>
              <a:rPr lang="en-GB" sz="4800" dirty="0" smtClean="0"/>
              <a:t>Self Care Week 2012</a:t>
            </a:r>
            <a:br>
              <a:rPr lang="en-GB" sz="4800" dirty="0" smtClean="0"/>
            </a:br>
            <a:r>
              <a:rPr lang="en-GB" sz="4800" dirty="0" smtClean="0"/>
              <a:t>Newsletter – 2</a:t>
            </a:r>
            <a:r>
              <a:rPr lang="en-GB" sz="4800" baseline="30000" dirty="0" smtClean="0"/>
              <a:t>nd</a:t>
            </a:r>
            <a:r>
              <a:rPr lang="en-GB" sz="4800" dirty="0" smtClean="0"/>
              <a:t> Edition</a:t>
            </a:r>
            <a:endParaRPr lang="en-GB" sz="4800" dirty="0"/>
          </a:p>
        </p:txBody>
      </p:sp>
      <p:pic>
        <p:nvPicPr>
          <p:cNvPr id="4" name="Picture 3"/>
          <p:cNvPicPr/>
          <p:nvPr/>
        </p:nvPicPr>
        <p:blipFill>
          <a:blip r:embed="rId3" cstate="print"/>
          <a:srcRect/>
          <a:stretch>
            <a:fillRect/>
          </a:stretch>
        </p:blipFill>
        <p:spPr>
          <a:xfrm>
            <a:off x="2547814" y="2492896"/>
            <a:ext cx="4286250" cy="3105150"/>
          </a:xfrm>
          <a:prstGeom prst="rect">
            <a:avLst/>
          </a:prstGeom>
          <a:noFill/>
          <a:ln>
            <a:noFill/>
            <a:prstDash/>
          </a:ln>
        </p:spPr>
      </p:pic>
      <p:sp>
        <p:nvSpPr>
          <p:cNvPr id="3" name="Rectangle 2"/>
          <p:cNvSpPr/>
          <p:nvPr/>
        </p:nvSpPr>
        <p:spPr>
          <a:xfrm>
            <a:off x="755576" y="5598046"/>
            <a:ext cx="2088232" cy="63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25 October 2012</a:t>
            </a:r>
            <a:endParaRPr lang="en-GB"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556792"/>
            <a:ext cx="7344816" cy="4176464"/>
          </a:xfrm>
        </p:spPr>
        <p:txBody>
          <a:bodyPr>
            <a:normAutofit/>
          </a:bodyPr>
          <a:lstStyle/>
          <a:p>
            <a:pPr marL="109537" indent="0">
              <a:buNone/>
            </a:pPr>
            <a:r>
              <a:rPr lang="en-GB" sz="1800" dirty="0" smtClean="0">
                <a:solidFill>
                  <a:schemeClr val="tx1">
                    <a:lumMod val="75000"/>
                    <a:lumOff val="25000"/>
                  </a:schemeClr>
                </a:solidFill>
              </a:rPr>
              <a:t>Here are some </a:t>
            </a:r>
            <a:r>
              <a:rPr lang="en-GB" sz="1800" dirty="0" smtClean="0">
                <a:solidFill>
                  <a:schemeClr val="tx1">
                    <a:lumMod val="75000"/>
                    <a:lumOff val="25000"/>
                  </a:schemeClr>
                </a:solidFill>
              </a:rPr>
              <a:t>of the organisations that we know of who are committed to participating in the campaign: </a:t>
            </a:r>
          </a:p>
          <a:p>
            <a:pPr marL="109537" indent="0">
              <a:buNone/>
            </a:pPr>
            <a:r>
              <a:rPr lang="en-GB" sz="1800" dirty="0" smtClean="0">
                <a:solidFill>
                  <a:schemeClr val="tx1">
                    <a:lumMod val="75000"/>
                    <a:lumOff val="25000"/>
                  </a:schemeClr>
                </a:solidFill>
              </a:rPr>
              <a:t> </a:t>
            </a:r>
          </a:p>
        </p:txBody>
      </p:sp>
      <p:sp>
        <p:nvSpPr>
          <p:cNvPr id="3" name="Title 2"/>
          <p:cNvSpPr>
            <a:spLocks noGrp="1"/>
          </p:cNvSpPr>
          <p:nvPr>
            <p:ph type="title"/>
          </p:nvPr>
        </p:nvSpPr>
        <p:spPr/>
        <p:txBody>
          <a:bodyPr>
            <a:normAutofit/>
          </a:bodyPr>
          <a:lstStyle/>
          <a:p>
            <a:pPr algn="ctr"/>
            <a:r>
              <a:rPr lang="en-GB" sz="3600" b="0" dirty="0" smtClean="0">
                <a:effectLst/>
              </a:rPr>
              <a:t>Who is Getting Involved in SCW?</a:t>
            </a:r>
            <a:endParaRPr lang="en-GB" sz="3600" b="0" dirty="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87" y="2605139"/>
            <a:ext cx="1259546" cy="43387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831" y="4888097"/>
            <a:ext cx="1057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285685"/>
            <a:ext cx="2019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4213" y="3866112"/>
            <a:ext cx="1403201" cy="77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2681" y="2413301"/>
            <a:ext cx="1638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G:\Public Affairs\Self care forum\Logos\SCF logo text underneat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2681" y="3333471"/>
            <a:ext cx="1534914" cy="11339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411" y="4252150"/>
            <a:ext cx="2500300" cy="55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073" y="3160870"/>
            <a:ext cx="1704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4927002"/>
            <a:ext cx="1752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30120" y="4945931"/>
            <a:ext cx="2448272" cy="646331"/>
          </a:xfrm>
          <a:prstGeom prst="rect">
            <a:avLst/>
          </a:prstGeom>
          <a:noFill/>
        </p:spPr>
        <p:txBody>
          <a:bodyPr wrap="square" rtlCol="0">
            <a:spAutoFit/>
          </a:bodyPr>
          <a:lstStyle/>
          <a:p>
            <a:r>
              <a:rPr lang="en-GB" dirty="0" smtClean="0"/>
              <a:t>Local GP Surgeries</a:t>
            </a:r>
          </a:p>
          <a:p>
            <a:r>
              <a:rPr lang="en-GB" dirty="0" smtClean="0"/>
              <a:t>Local authorities</a:t>
            </a:r>
            <a:endParaRPr lang="en-GB"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3291327471"/>
              </p:ext>
            </p:extLst>
          </p:nvPr>
        </p:nvGraphicFramePr>
        <p:xfrm>
          <a:off x="5946188" y="2483343"/>
          <a:ext cx="1619250" cy="561975"/>
        </p:xfrm>
        <a:graphic>
          <a:graphicData uri="http://schemas.openxmlformats.org/presentationml/2006/ole">
            <mc:AlternateContent xmlns:mc="http://schemas.openxmlformats.org/markup-compatibility/2006">
              <mc:Choice xmlns:v="urn:schemas-microsoft-com:vml" Requires="v">
                <p:oleObj spid="_x0000_s1043" r:id="rId12" imgW="8573697" imgH="3514286" progId="MSPhotoEd.3">
                  <p:embed/>
                </p:oleObj>
              </mc:Choice>
              <mc:Fallback>
                <p:oleObj r:id="rId12" imgW="8573697" imgH="3514286"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6188" y="2483343"/>
                        <a:ext cx="16192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159" y="4638189"/>
            <a:ext cx="1009699" cy="1196752"/>
          </a:xfrm>
          <a:prstGeom prst="rect">
            <a:avLst/>
          </a:prstGeom>
        </p:spPr>
      </p:pic>
    </p:spTree>
    <p:extLst>
      <p:ext uri="{BB962C8B-B14F-4D97-AF65-F5344CB8AC3E}">
        <p14:creationId xmlns:p14="http://schemas.microsoft.com/office/powerpoint/2010/main" val="112964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229600" cy="854968"/>
          </a:xfrm>
        </p:spPr>
        <p:txBody>
          <a:bodyPr>
            <a:normAutofit/>
          </a:bodyPr>
          <a:lstStyle/>
          <a:p>
            <a:pPr algn="ctr"/>
            <a:r>
              <a:rPr lang="en-GB" sz="3600" b="0" dirty="0" smtClean="0">
                <a:effectLst/>
              </a:rPr>
              <a:t>What are you doing?</a:t>
            </a:r>
            <a:endParaRPr lang="en-GB" sz="3600" b="0" dirty="0">
              <a:effectLst/>
            </a:endParaRPr>
          </a:p>
        </p:txBody>
      </p:sp>
      <p:sp>
        <p:nvSpPr>
          <p:cNvPr id="4" name="Rounded Rectangle 3"/>
          <p:cNvSpPr/>
          <p:nvPr/>
        </p:nvSpPr>
        <p:spPr>
          <a:xfrm>
            <a:off x="827584" y="1124744"/>
            <a:ext cx="7488832" cy="4464496"/>
          </a:xfrm>
          <a:prstGeom prst="roundRect">
            <a:avLst/>
          </a:prstGeom>
          <a:solidFill>
            <a:schemeClr val="accent4">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lnSpc>
                <a:spcPct val="150000"/>
              </a:lnSpc>
              <a:buNone/>
            </a:pPr>
            <a:r>
              <a:rPr lang="en-GB" b="1" dirty="0">
                <a:solidFill>
                  <a:schemeClr val="tx1">
                    <a:lumMod val="75000"/>
                    <a:lumOff val="25000"/>
                  </a:schemeClr>
                </a:solidFill>
                <a:latin typeface="Arial" pitchFamily="34" charset="0"/>
                <a:cs typeface="Arial" pitchFamily="34" charset="0"/>
              </a:rPr>
              <a:t>We very much hope you will support SCW 2012 and we would be interested to know what you are doing so that we can share this with others involved. </a:t>
            </a:r>
            <a:r>
              <a:rPr lang="en-GB" b="1" dirty="0" smtClean="0">
                <a:solidFill>
                  <a:schemeClr val="tx1">
                    <a:lumMod val="75000"/>
                    <a:lumOff val="25000"/>
                  </a:schemeClr>
                </a:solidFill>
                <a:latin typeface="Arial" pitchFamily="34" charset="0"/>
                <a:cs typeface="Arial" pitchFamily="34" charset="0"/>
              </a:rPr>
              <a:t>Your </a:t>
            </a:r>
            <a:r>
              <a:rPr lang="en-GB" b="1" dirty="0">
                <a:solidFill>
                  <a:schemeClr val="tx1">
                    <a:lumMod val="75000"/>
                    <a:lumOff val="25000"/>
                  </a:schemeClr>
                </a:solidFill>
                <a:latin typeface="Arial" pitchFamily="34" charset="0"/>
                <a:cs typeface="Arial" pitchFamily="34" charset="0"/>
              </a:rPr>
              <a:t>details will be included in </a:t>
            </a:r>
            <a:r>
              <a:rPr lang="en-GB" b="1" smtClean="0">
                <a:solidFill>
                  <a:schemeClr val="tx1">
                    <a:lumMod val="75000"/>
                    <a:lumOff val="25000"/>
                  </a:schemeClr>
                </a:solidFill>
                <a:latin typeface="Arial" pitchFamily="34" charset="0"/>
                <a:cs typeface="Arial" pitchFamily="34" charset="0"/>
              </a:rPr>
              <a:t>the final edition </a:t>
            </a:r>
            <a:r>
              <a:rPr lang="en-GB" b="1" dirty="0">
                <a:solidFill>
                  <a:schemeClr val="tx1">
                    <a:lumMod val="75000"/>
                    <a:lumOff val="25000"/>
                  </a:schemeClr>
                </a:solidFill>
                <a:latin typeface="Arial" pitchFamily="34" charset="0"/>
                <a:cs typeface="Arial" pitchFamily="34" charset="0"/>
              </a:rPr>
              <a:t>of the SCW newsletter that is circulated to like minded people with an interest in forwarding the reach of self </a:t>
            </a:r>
            <a:r>
              <a:rPr lang="en-GB" b="1" dirty="0" smtClean="0">
                <a:solidFill>
                  <a:schemeClr val="tx1">
                    <a:lumMod val="75000"/>
                    <a:lumOff val="25000"/>
                  </a:schemeClr>
                </a:solidFill>
                <a:latin typeface="Arial" pitchFamily="34" charset="0"/>
                <a:cs typeface="Arial" pitchFamily="34" charset="0"/>
              </a:rPr>
              <a:t>care</a:t>
            </a:r>
            <a:endParaRPr lang="en-GB" b="1" dirty="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Please </a:t>
            </a:r>
            <a:r>
              <a:rPr lang="en-GB" b="1" dirty="0">
                <a:solidFill>
                  <a:schemeClr val="tx1">
                    <a:lumMod val="75000"/>
                    <a:lumOff val="25000"/>
                  </a:schemeClr>
                </a:solidFill>
                <a:latin typeface="Arial" pitchFamily="34" charset="0"/>
                <a:cs typeface="Arial" pitchFamily="34" charset="0"/>
              </a:rPr>
              <a:t>send details to </a:t>
            </a:r>
            <a:r>
              <a:rPr lang="en-GB" b="1" dirty="0" smtClean="0">
                <a:solidFill>
                  <a:schemeClr val="tx1">
                    <a:lumMod val="75000"/>
                    <a:lumOff val="25000"/>
                  </a:schemeClr>
                </a:solidFill>
                <a:latin typeface="Arial" pitchFamily="34" charset="0"/>
                <a:cs typeface="Arial" pitchFamily="34" charset="0"/>
                <a:hlinkClick r:id="rId2"/>
              </a:rPr>
              <a:t>libby.whittaker@selfcareforum.org</a:t>
            </a: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If </a:t>
            </a:r>
            <a:r>
              <a:rPr lang="en-GB" b="1" dirty="0">
                <a:solidFill>
                  <a:schemeClr val="tx1">
                    <a:lumMod val="75000"/>
                    <a:lumOff val="25000"/>
                  </a:schemeClr>
                </a:solidFill>
                <a:latin typeface="Arial" pitchFamily="34" charset="0"/>
                <a:cs typeface="Arial" pitchFamily="34" charset="0"/>
              </a:rPr>
              <a:t>you would like any further information about Self Care Week </a:t>
            </a:r>
            <a:r>
              <a:rPr lang="en-GB" b="1" dirty="0" smtClean="0">
                <a:solidFill>
                  <a:schemeClr val="tx1">
                    <a:lumMod val="75000"/>
                    <a:lumOff val="25000"/>
                  </a:schemeClr>
                </a:solidFill>
                <a:latin typeface="Arial" pitchFamily="34" charset="0"/>
                <a:cs typeface="Arial" pitchFamily="34" charset="0"/>
              </a:rPr>
              <a:t>2012, </a:t>
            </a:r>
            <a:r>
              <a:rPr lang="en-GB" b="1" dirty="0">
                <a:solidFill>
                  <a:schemeClr val="tx1">
                    <a:lumMod val="75000"/>
                    <a:lumOff val="25000"/>
                  </a:schemeClr>
                </a:solidFill>
                <a:latin typeface="Arial" pitchFamily="34" charset="0"/>
                <a:cs typeface="Arial" pitchFamily="34" charset="0"/>
              </a:rPr>
              <a:t>please also contact Libby </a:t>
            </a:r>
            <a:r>
              <a:rPr lang="en-GB" b="1" dirty="0" smtClean="0">
                <a:solidFill>
                  <a:schemeClr val="tx1">
                    <a:lumMod val="75000"/>
                    <a:lumOff val="25000"/>
                  </a:schemeClr>
                </a:solidFill>
                <a:latin typeface="Arial" pitchFamily="34" charset="0"/>
                <a:cs typeface="Arial" pitchFamily="34" charset="0"/>
              </a:rPr>
              <a:t>Whittaker</a:t>
            </a:r>
            <a:endParaRPr lang="en-GB" b="1" dirty="0">
              <a:solidFill>
                <a:schemeClr val="tx1">
                  <a:lumMod val="75000"/>
                  <a:lumOff val="25000"/>
                </a:schemeClr>
              </a:solidFill>
              <a:latin typeface="Arial" pitchFamily="34" charset="0"/>
              <a:cs typeface="Arial" pitchFamily="34" charset="0"/>
            </a:endParaRPr>
          </a:p>
          <a:p>
            <a:pPr algn="ctr"/>
            <a:endParaRPr lang="en-GB" b="1" dirty="0">
              <a:latin typeface="Arial" pitchFamily="34" charset="0"/>
              <a:cs typeface="Arial" pitchFamily="34" charset="0"/>
            </a:endParaRPr>
          </a:p>
        </p:txBody>
      </p:sp>
    </p:spTree>
    <p:extLst>
      <p:ext uri="{BB962C8B-B14F-4D97-AF65-F5344CB8AC3E}">
        <p14:creationId xmlns:p14="http://schemas.microsoft.com/office/powerpoint/2010/main" val="70935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410" y="404664"/>
            <a:ext cx="8277038" cy="792088"/>
          </a:xfrm>
        </p:spPr>
        <p:txBody>
          <a:bodyPr>
            <a:normAutofit fontScale="90000"/>
          </a:bodyPr>
          <a:lstStyle/>
          <a:p>
            <a:pPr algn="ctr"/>
            <a:r>
              <a:rPr lang="en-GB" sz="3600" b="0" dirty="0" smtClean="0">
                <a:effectLst/>
              </a:rPr>
              <a:t>What’s in this edition of the SCW newsletter?</a:t>
            </a:r>
            <a:endParaRPr lang="en-GB" sz="3600" b="0" dirty="0">
              <a:effectLst/>
            </a:endParaRPr>
          </a:p>
        </p:txBody>
      </p:sp>
      <p:sp>
        <p:nvSpPr>
          <p:cNvPr id="2" name="TextBox 1"/>
          <p:cNvSpPr txBox="1"/>
          <p:nvPr/>
        </p:nvSpPr>
        <p:spPr>
          <a:xfrm>
            <a:off x="323528" y="1124744"/>
            <a:ext cx="8568952" cy="5078313"/>
          </a:xfrm>
          <a:prstGeom prst="rect">
            <a:avLst/>
          </a:prstGeom>
          <a:noFill/>
        </p:spPr>
        <p:txBody>
          <a:bodyPr wrap="square" rtlCol="0">
            <a:spAutoFit/>
          </a:bodyPr>
          <a:lstStyle/>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Welcome to the second edition of the Self Care Week newsletter</a:t>
            </a:r>
          </a:p>
          <a:p>
            <a:pPr>
              <a:lnSpc>
                <a:spcPct val="150000"/>
              </a:lnSpc>
            </a:pPr>
            <a:endParaRPr lang="en-GB" dirty="0">
              <a:solidFill>
                <a:schemeClr val="tx1">
                  <a:lumMod val="75000"/>
                  <a:lumOff val="25000"/>
                </a:schemeClr>
              </a:solidFill>
              <a:latin typeface="Arial" pitchFamily="34" charset="0"/>
              <a:cs typeface="Arial" pitchFamily="34" charset="0"/>
            </a:endParaRPr>
          </a:p>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Included in this edition are:</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Details of this year’s SCW theme, as a reminder</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SCW on twitter and </a:t>
            </a:r>
            <a:r>
              <a:rPr lang="en-GB" dirty="0" err="1" smtClean="0">
                <a:solidFill>
                  <a:schemeClr val="tx1">
                    <a:lumMod val="75000"/>
                    <a:lumOff val="25000"/>
                  </a:schemeClr>
                </a:solidFill>
                <a:latin typeface="Arial" pitchFamily="34" charset="0"/>
                <a:cs typeface="Arial" pitchFamily="34" charset="0"/>
              </a:rPr>
              <a:t>facebook</a:t>
            </a:r>
            <a:endParaRPr lang="en-GB" dirty="0" smtClean="0">
              <a:solidFill>
                <a:schemeClr val="tx1">
                  <a:lumMod val="75000"/>
                  <a:lumOff val="25000"/>
                </a:schemeClr>
              </a:solidFill>
              <a:latin typeface="Arial" pitchFamily="34" charset="0"/>
              <a:cs typeface="Arial" pitchFamily="34" charset="0"/>
            </a:endParaRP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Launches and activities taking place around SCW</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An update on PPCs</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Further resources being added to help you with your SCW campaign</a:t>
            </a:r>
          </a:p>
          <a:p>
            <a:pPr marL="742950" lvl="1" indent="-285750">
              <a:lnSpc>
                <a:spcPct val="150000"/>
              </a:lnSpc>
              <a:buBlip>
                <a:blip r:embed="rId3"/>
              </a:buBlip>
            </a:pPr>
            <a:r>
              <a:rPr lang="en-GB" dirty="0">
                <a:solidFill>
                  <a:schemeClr val="tx1">
                    <a:lumMod val="75000"/>
                    <a:lumOff val="25000"/>
                  </a:schemeClr>
                </a:solidFill>
                <a:latin typeface="Arial" pitchFamily="34" charset="0"/>
                <a:cs typeface="Arial" pitchFamily="34" charset="0"/>
              </a:rPr>
              <a:t>News about </a:t>
            </a:r>
            <a:r>
              <a:rPr lang="en-GB" dirty="0" smtClean="0">
                <a:solidFill>
                  <a:schemeClr val="tx1">
                    <a:lumMod val="75000"/>
                    <a:lumOff val="25000"/>
                  </a:schemeClr>
                </a:solidFill>
                <a:latin typeface="Arial" pitchFamily="34" charset="0"/>
                <a:cs typeface="Arial" pitchFamily="34" charset="0"/>
              </a:rPr>
              <a:t>QISMET</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Ideas for your SCW campaign</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Who’s getting involved in </a:t>
            </a:r>
            <a:r>
              <a:rPr lang="en-GB" dirty="0" smtClean="0">
                <a:solidFill>
                  <a:schemeClr val="tx1">
                    <a:lumMod val="75000"/>
                    <a:lumOff val="25000"/>
                  </a:schemeClr>
                </a:solidFill>
                <a:latin typeface="Arial" pitchFamily="34" charset="0"/>
                <a:cs typeface="Arial" pitchFamily="34" charset="0"/>
              </a:rPr>
              <a:t>SCW?</a:t>
            </a:r>
            <a:endParaRPr lang="en-GB" dirty="0" smtClean="0">
              <a:solidFill>
                <a:schemeClr val="tx1">
                  <a:lumMod val="75000"/>
                  <a:lumOff val="25000"/>
                </a:schemeClr>
              </a:solidFill>
              <a:latin typeface="Arial" pitchFamily="34" charset="0"/>
              <a:cs typeface="Arial" pitchFamily="34" charset="0"/>
            </a:endParaRP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What are you up to? – let us know</a:t>
            </a:r>
            <a:endParaRPr lang="en-GB"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54212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5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62" t="-320969" r="30462" b="320969"/>
          <a:stretch/>
        </p:blipFill>
        <p:spPr bwMode="auto">
          <a:xfrm>
            <a:off x="468313" y="1773238"/>
            <a:ext cx="588803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2016224"/>
            <a:ext cx="8424935" cy="6093296"/>
          </a:xfrm>
        </p:spPr>
        <p:txBody>
          <a:bodyPr>
            <a:noAutofit/>
          </a:bodyPr>
          <a:lstStyle/>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Encapsulates the continuum of life from pre-birth to older years; encouraging healthy living at every stage of life’s journey</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NHS agencies and patient organisations can use this year’s theme to adapt to suit their audiences - target the age group that will most benefit from local campaigns</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Resources and communications information with ideas on how to promote SCW are available by clicking on the link or copy and paste into your browser to view </a:t>
            </a:r>
            <a:r>
              <a:rPr lang="en-GB" sz="1800" dirty="0" smtClean="0">
                <a:solidFill>
                  <a:schemeClr val="accent5"/>
                </a:solidFill>
                <a:latin typeface="Arial" pitchFamily="34" charset="0"/>
                <a:cs typeface="Arial" pitchFamily="34" charset="0"/>
                <a:hlinkClick r:id="rId4"/>
              </a:rPr>
              <a:t>http://www.selfcareforum.org/?page_id=539</a:t>
            </a:r>
            <a:endParaRPr lang="en-GB" sz="1800" dirty="0" smtClean="0">
              <a:solidFill>
                <a:schemeClr val="accent5"/>
              </a:solidFill>
              <a:latin typeface="Arial" pitchFamily="34" charset="0"/>
              <a:cs typeface="Arial" pitchFamily="34" charset="0"/>
            </a:endParaRPr>
          </a:p>
          <a:p>
            <a:pPr>
              <a:lnSpc>
                <a:spcPct val="150000"/>
              </a:lnSpc>
              <a:buSzPct val="100000"/>
              <a:buNone/>
            </a:pPr>
            <a:endParaRPr lang="en-GB" sz="1800" dirty="0" smtClean="0">
              <a:solidFill>
                <a:schemeClr val="tx1">
                  <a:lumMod val="75000"/>
                  <a:lumOff val="25000"/>
                </a:schemeClr>
              </a:solidFill>
              <a:latin typeface="Arial" pitchFamily="34" charset="0"/>
              <a:cs typeface="Arial" pitchFamily="34" charset="0"/>
            </a:endParaRPr>
          </a:p>
          <a:p>
            <a:pPr marL="392113" lvl="1" indent="0">
              <a:lnSpc>
                <a:spcPct val="150000"/>
              </a:lnSpc>
              <a:buSzPct val="100000"/>
              <a:buNone/>
            </a:pPr>
            <a:endParaRPr lang="en-GB" sz="1800" dirty="0">
              <a:solidFill>
                <a:schemeClr val="tx1">
                  <a:lumMod val="75000"/>
                  <a:lumOff val="25000"/>
                </a:schemeClr>
              </a:solidFill>
              <a:latin typeface="Arial" pitchFamily="34" charset="0"/>
              <a:cs typeface="Arial" pitchFamily="34" charset="0"/>
            </a:endParaRPr>
          </a:p>
          <a:p>
            <a:pPr marL="109728" indent="0">
              <a:lnSpc>
                <a:spcPct val="150000"/>
              </a:lnSpc>
              <a:buNone/>
            </a:pPr>
            <a:endParaRPr lang="en-GB" sz="1800" dirty="0">
              <a:solidFill>
                <a:schemeClr val="accent5"/>
              </a:solidFill>
              <a:latin typeface="Arial" pitchFamily="34" charset="0"/>
              <a:cs typeface="Arial" pitchFamily="34" charset="0"/>
            </a:endParaRPr>
          </a:p>
        </p:txBody>
      </p:sp>
      <p:sp>
        <p:nvSpPr>
          <p:cNvPr id="6" name="Title 5"/>
          <p:cNvSpPr>
            <a:spLocks noGrp="1"/>
          </p:cNvSpPr>
          <p:nvPr>
            <p:ph type="title"/>
          </p:nvPr>
        </p:nvSpPr>
        <p:spPr>
          <a:xfrm>
            <a:off x="395536" y="476672"/>
            <a:ext cx="8229600" cy="536558"/>
          </a:xfrm>
        </p:spPr>
        <p:txBody>
          <a:bodyPr>
            <a:normAutofit fontScale="90000"/>
          </a:bodyPr>
          <a:lstStyle/>
          <a:p>
            <a:pPr algn="ctr"/>
            <a:r>
              <a:rPr lang="en-GB" sz="4400" b="0" dirty="0">
                <a:effectLst/>
              </a:rPr>
              <a:t/>
            </a:r>
            <a:br>
              <a:rPr lang="en-GB" sz="4400" b="0" dirty="0">
                <a:effectLst/>
              </a:rPr>
            </a:br>
            <a:r>
              <a:rPr lang="en-GB" sz="4000" b="0" dirty="0" smtClean="0">
                <a:effectLst/>
              </a:rPr>
              <a:t>   Self </a:t>
            </a:r>
            <a:r>
              <a:rPr lang="en-GB" sz="4000" b="0" dirty="0">
                <a:effectLst/>
              </a:rPr>
              <a:t>Care Week 2012</a:t>
            </a:r>
            <a:r>
              <a:rPr lang="en-GB" sz="4600" dirty="0"/>
              <a:t/>
            </a:r>
            <a:br>
              <a:rPr lang="en-GB" sz="4600" dirty="0"/>
            </a:br>
            <a:endParaRPr lang="en-GB" sz="4600" dirty="0"/>
          </a:p>
        </p:txBody>
      </p:sp>
      <p:sp>
        <p:nvSpPr>
          <p:cNvPr id="5" name="Rounded Rectangle 4"/>
          <p:cNvSpPr/>
          <p:nvPr/>
        </p:nvSpPr>
        <p:spPr>
          <a:xfrm>
            <a:off x="611560" y="1196752"/>
            <a:ext cx="78488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itchFamily="34" charset="0"/>
                <a:cs typeface="Arial" pitchFamily="34" charset="0"/>
              </a:rPr>
              <a:t>Theme: “Self care for life – growing older healthily”</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49438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434" y="332656"/>
            <a:ext cx="7200800"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Are you a tweeter?</a:t>
            </a:r>
          </a:p>
        </p:txBody>
      </p:sp>
      <p:sp>
        <p:nvSpPr>
          <p:cNvPr id="4" name="TextBox 3"/>
          <p:cNvSpPr txBox="1"/>
          <p:nvPr/>
        </p:nvSpPr>
        <p:spPr>
          <a:xfrm>
            <a:off x="884434" y="1196752"/>
            <a:ext cx="7920880" cy="4524315"/>
          </a:xfrm>
          <a:prstGeom prst="rect">
            <a:avLst/>
          </a:prstGeom>
          <a:noFill/>
        </p:spPr>
        <p:txBody>
          <a:bodyPr wrap="square" rtlCol="0">
            <a:spAutoFit/>
          </a:bodyPr>
          <a:lstStyle/>
          <a:p>
            <a:endParaRPr lang="en-GB" dirty="0" smtClean="0"/>
          </a:p>
          <a:p>
            <a:r>
              <a:rPr lang="en-GB" b="1" dirty="0" smtClean="0">
                <a:solidFill>
                  <a:schemeClr val="tx1">
                    <a:lumMod val="75000"/>
                    <a:lumOff val="25000"/>
                  </a:schemeClr>
                </a:solidFill>
              </a:rPr>
              <a:t>Twitter and Facebook </a:t>
            </a:r>
          </a:p>
          <a:p>
            <a:r>
              <a:rPr lang="en-GB" dirty="0"/>
              <a:t/>
            </a:r>
            <a:br>
              <a:rPr lang="en-GB" dirty="0"/>
            </a:br>
            <a:r>
              <a:rPr lang="en-GB" dirty="0" smtClean="0">
                <a:solidFill>
                  <a:schemeClr val="tx1">
                    <a:lumMod val="75000"/>
                    <a:lumOff val="25000"/>
                  </a:schemeClr>
                </a:solidFill>
              </a:rPr>
              <a:t>In addition to a newsletter and a dedicated page for SCW, our colleagues at </a:t>
            </a:r>
            <a:r>
              <a:rPr lang="en-GB" dirty="0">
                <a:solidFill>
                  <a:schemeClr val="tx1">
                    <a:lumMod val="75000"/>
                    <a:lumOff val="25000"/>
                  </a:schemeClr>
                </a:solidFill>
              </a:rPr>
              <a:t>NHS Choices </a:t>
            </a:r>
            <a:r>
              <a:rPr lang="en-GB" dirty="0" smtClean="0">
                <a:solidFill>
                  <a:schemeClr val="tx1">
                    <a:lumMod val="75000"/>
                    <a:lumOff val="25000"/>
                  </a:schemeClr>
                </a:solidFill>
              </a:rPr>
              <a:t>are planning to </a:t>
            </a:r>
            <a:r>
              <a:rPr lang="en-GB" dirty="0">
                <a:solidFill>
                  <a:schemeClr val="tx1">
                    <a:lumMod val="75000"/>
                    <a:lumOff val="25000"/>
                  </a:schemeClr>
                </a:solidFill>
              </a:rPr>
              <a:t>raise awareness of the week via </a:t>
            </a:r>
            <a:r>
              <a:rPr lang="en-GB" dirty="0" smtClean="0">
                <a:solidFill>
                  <a:schemeClr val="tx1">
                    <a:lumMod val="75000"/>
                    <a:lumOff val="25000"/>
                  </a:schemeClr>
                </a:solidFill>
              </a:rPr>
              <a:t>Twitter </a:t>
            </a:r>
            <a:r>
              <a:rPr lang="en-GB" dirty="0">
                <a:solidFill>
                  <a:schemeClr val="tx1">
                    <a:lumMod val="75000"/>
                    <a:lumOff val="25000"/>
                  </a:schemeClr>
                </a:solidFill>
              </a:rPr>
              <a:t>and Facebook and </a:t>
            </a:r>
            <a:r>
              <a:rPr lang="en-GB" dirty="0" smtClean="0">
                <a:solidFill>
                  <a:schemeClr val="tx1">
                    <a:lumMod val="75000"/>
                    <a:lumOff val="25000"/>
                  </a:schemeClr>
                </a:solidFill>
              </a:rPr>
              <a:t>if you are a tweeter, please get involved by following NHS Choices and mentioning SCW in your tweets. </a:t>
            </a:r>
            <a:r>
              <a:rPr lang="en-GB" u="sng" dirty="0" smtClean="0">
                <a:solidFill>
                  <a:schemeClr val="tx1">
                    <a:lumMod val="75000"/>
                    <a:lumOff val="25000"/>
                  </a:schemeClr>
                </a:solidFill>
                <a:hlinkClick r:id="rId2"/>
              </a:rPr>
              <a:t>www.nhs.uk/selfcare</a:t>
            </a:r>
            <a:r>
              <a:rPr lang="en-GB" u="sng" dirty="0" smtClean="0">
                <a:solidFill>
                  <a:schemeClr val="tx1">
                    <a:lumMod val="75000"/>
                    <a:lumOff val="25000"/>
                  </a:schemeClr>
                </a:solidFill>
              </a:rPr>
              <a:t> </a:t>
            </a:r>
            <a:r>
              <a:rPr lang="en-GB" dirty="0">
                <a:solidFill>
                  <a:schemeClr val="tx1">
                    <a:lumMod val="75000"/>
                    <a:lumOff val="25000"/>
                  </a:schemeClr>
                </a:solidFill>
              </a:rPr>
              <a:t/>
            </a:r>
            <a:br>
              <a:rPr lang="en-GB" dirty="0">
                <a:solidFill>
                  <a:schemeClr val="tx1">
                    <a:lumMod val="75000"/>
                    <a:lumOff val="25000"/>
                  </a:schemeClr>
                </a:solidFill>
              </a:rPr>
            </a:br>
            <a:endParaRPr lang="en-GB" b="1" dirty="0" smtClean="0">
              <a:solidFill>
                <a:schemeClr val="tx1">
                  <a:lumMod val="75000"/>
                  <a:lumOff val="25000"/>
                </a:schemeClr>
              </a:solidFill>
            </a:endParaRPr>
          </a:p>
          <a:p>
            <a:endParaRPr lang="en-GB" b="1" dirty="0" smtClean="0"/>
          </a:p>
          <a:p>
            <a:r>
              <a:rPr lang="en-GB" b="1" dirty="0" smtClean="0">
                <a:solidFill>
                  <a:schemeClr val="tx1">
                    <a:lumMod val="75000"/>
                    <a:lumOff val="25000"/>
                  </a:schemeClr>
                </a:solidFill>
              </a:rPr>
              <a:t>Life Channel</a:t>
            </a:r>
          </a:p>
          <a:p>
            <a:endParaRPr lang="en-GB" dirty="0" smtClean="0"/>
          </a:p>
          <a:p>
            <a:r>
              <a:rPr lang="en-GB" dirty="0" smtClean="0">
                <a:solidFill>
                  <a:schemeClr val="tx1">
                    <a:lumMod val="75000"/>
                    <a:lumOff val="25000"/>
                  </a:schemeClr>
                </a:solidFill>
              </a:rPr>
              <a:t>Also, </a:t>
            </a:r>
            <a:r>
              <a:rPr lang="en-GB" dirty="0">
                <a:solidFill>
                  <a:schemeClr val="tx1">
                    <a:lumMod val="75000"/>
                    <a:lumOff val="25000"/>
                  </a:schemeClr>
                </a:solidFill>
              </a:rPr>
              <a:t>look out for the films being run on the Life </a:t>
            </a:r>
            <a:r>
              <a:rPr lang="en-GB" dirty="0" smtClean="0">
                <a:solidFill>
                  <a:schemeClr val="tx1">
                    <a:lumMod val="75000"/>
                    <a:lumOff val="25000"/>
                  </a:schemeClr>
                </a:solidFill>
              </a:rPr>
              <a:t>Channel during SCW. </a:t>
            </a:r>
            <a:r>
              <a:rPr lang="en-GB" dirty="0">
                <a:solidFill>
                  <a:schemeClr val="tx1">
                    <a:lumMod val="75000"/>
                    <a:lumOff val="25000"/>
                  </a:schemeClr>
                </a:solidFill>
              </a:rPr>
              <a:t> The Life Channel is a television network that broadcasts content to TV screens in over 2,200 GP </a:t>
            </a:r>
            <a:r>
              <a:rPr lang="en-GB" dirty="0" smtClean="0">
                <a:solidFill>
                  <a:schemeClr val="tx1">
                    <a:lumMod val="75000"/>
                    <a:lumOff val="25000"/>
                  </a:schemeClr>
                </a:solidFill>
              </a:rPr>
              <a:t>surgeries </a:t>
            </a:r>
            <a:r>
              <a:rPr lang="en-GB" dirty="0">
                <a:solidFill>
                  <a:schemeClr val="tx1">
                    <a:lumMod val="75000"/>
                    <a:lumOff val="25000"/>
                  </a:schemeClr>
                </a:solidFill>
              </a:rPr>
              <a:t>and Health Centre waiting rooms, and 1,600 </a:t>
            </a:r>
            <a:r>
              <a:rPr lang="en-GB" dirty="0" smtClean="0">
                <a:solidFill>
                  <a:schemeClr val="tx1">
                    <a:lumMod val="75000"/>
                    <a:lumOff val="25000"/>
                  </a:schemeClr>
                </a:solidFill>
              </a:rPr>
              <a:t>schools, colleges and </a:t>
            </a:r>
            <a:r>
              <a:rPr lang="en-GB" dirty="0">
                <a:solidFill>
                  <a:schemeClr val="tx1">
                    <a:lumMod val="75000"/>
                    <a:lumOff val="25000"/>
                  </a:schemeClr>
                </a:solidFill>
              </a:rPr>
              <a:t>children’s centres"</a:t>
            </a:r>
            <a:br>
              <a:rPr lang="en-GB" dirty="0">
                <a:solidFill>
                  <a:schemeClr val="tx1">
                    <a:lumMod val="75000"/>
                    <a:lumOff val="25000"/>
                  </a:schemeClr>
                </a:solidFill>
              </a:rPr>
            </a:br>
            <a:endParaRPr lang="en-GB" dirty="0">
              <a:solidFill>
                <a:schemeClr val="tx1">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464" y="978987"/>
            <a:ext cx="905186" cy="9051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137" y="978987"/>
            <a:ext cx="905186" cy="905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137" y="3284984"/>
            <a:ext cx="1343025" cy="876300"/>
          </a:xfrm>
          <a:prstGeom prst="rect">
            <a:avLst/>
          </a:prstGeom>
        </p:spPr>
      </p:pic>
    </p:spTree>
    <p:extLst>
      <p:ext uri="{BB962C8B-B14F-4D97-AF65-F5344CB8AC3E}">
        <p14:creationId xmlns:p14="http://schemas.microsoft.com/office/powerpoint/2010/main" val="385537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72842"/>
            <a:ext cx="6696744"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What’s going on?</a:t>
            </a:r>
            <a:endParaRPr lang="en-GB" sz="3600" dirty="0">
              <a:solidFill>
                <a:schemeClr val="tx1">
                  <a:lumMod val="75000"/>
                  <a:lumOff val="25000"/>
                </a:schemeClr>
              </a:solidFill>
              <a:latin typeface="+mj-lt"/>
            </a:endParaRPr>
          </a:p>
        </p:txBody>
      </p:sp>
      <p:graphicFrame>
        <p:nvGraphicFramePr>
          <p:cNvPr id="4" name="Diagram 3"/>
          <p:cNvGraphicFramePr/>
          <p:nvPr>
            <p:extLst>
              <p:ext uri="{D42A27DB-BD31-4B8C-83A1-F6EECF244321}">
                <p14:modId xmlns:p14="http://schemas.microsoft.com/office/powerpoint/2010/main" val="2227988178"/>
              </p:ext>
            </p:extLst>
          </p:nvPr>
        </p:nvGraphicFramePr>
        <p:xfrm>
          <a:off x="179512" y="908720"/>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2051720" y="3933056"/>
            <a:ext cx="996815" cy="1938992"/>
          </a:xfrm>
          <a:prstGeom prst="rect">
            <a:avLst/>
          </a:prstGeom>
          <a:noFill/>
        </p:spPr>
        <p:txBody>
          <a:bodyPr wrap="square" rtlCol="0">
            <a:spAutoFit/>
          </a:bodyPr>
          <a:lstStyle/>
          <a:p>
            <a:pPr algn="ctr"/>
            <a:r>
              <a:rPr lang="en-GB" sz="1200" b="1" dirty="0" smtClean="0">
                <a:solidFill>
                  <a:schemeClr val="accent1">
                    <a:lumMod val="50000"/>
                  </a:schemeClr>
                </a:solidFill>
              </a:rPr>
              <a:t>4</a:t>
            </a:r>
            <a:r>
              <a:rPr lang="en-GB" sz="1200" b="1" baseline="30000" dirty="0" smtClean="0">
                <a:solidFill>
                  <a:schemeClr val="accent1">
                    <a:lumMod val="50000"/>
                  </a:schemeClr>
                </a:solidFill>
              </a:rPr>
              <a:t>th</a:t>
            </a:r>
            <a:r>
              <a:rPr lang="en-GB" sz="1200" b="1" dirty="0" smtClean="0">
                <a:solidFill>
                  <a:schemeClr val="accent1">
                    <a:lumMod val="50000"/>
                  </a:schemeClr>
                </a:solidFill>
              </a:rPr>
              <a:t> November</a:t>
            </a:r>
          </a:p>
          <a:p>
            <a:pPr algn="ctr"/>
            <a:r>
              <a:rPr lang="en-GB" sz="1200" dirty="0" smtClean="0">
                <a:solidFill>
                  <a:schemeClr val="tx1">
                    <a:lumMod val="75000"/>
                    <a:lumOff val="25000"/>
                  </a:schemeClr>
                </a:solidFill>
              </a:rPr>
              <a:t>NHS</a:t>
            </a:r>
            <a:r>
              <a:rPr lang="en-GB" sz="1200" dirty="0" smtClean="0">
                <a:solidFill>
                  <a:schemeClr val="accent1">
                    <a:lumMod val="50000"/>
                  </a:schemeClr>
                </a:solidFill>
              </a:rPr>
              <a:t> </a:t>
            </a:r>
            <a:r>
              <a:rPr lang="en-GB" sz="1200" dirty="0" smtClean="0">
                <a:solidFill>
                  <a:schemeClr val="tx1">
                    <a:lumMod val="75000"/>
                    <a:lumOff val="25000"/>
                  </a:schemeClr>
                </a:solidFill>
              </a:rPr>
              <a:t>Choices publishes article in “Your Health” circulation of 14,000</a:t>
            </a:r>
            <a:endParaRPr lang="en-GB" sz="1200" dirty="0">
              <a:solidFill>
                <a:schemeClr val="tx1">
                  <a:lumMod val="75000"/>
                  <a:lumOff val="25000"/>
                </a:schemeClr>
              </a:solidFill>
            </a:endParaRPr>
          </a:p>
        </p:txBody>
      </p:sp>
      <p:sp>
        <p:nvSpPr>
          <p:cNvPr id="6" name="TextBox 5"/>
          <p:cNvSpPr txBox="1"/>
          <p:nvPr/>
        </p:nvSpPr>
        <p:spPr>
          <a:xfrm>
            <a:off x="5724128" y="1475492"/>
            <a:ext cx="1152128" cy="1384995"/>
          </a:xfrm>
          <a:prstGeom prst="rect">
            <a:avLst/>
          </a:prstGeom>
          <a:noFill/>
        </p:spPr>
        <p:txBody>
          <a:bodyPr wrap="square" rtlCol="0">
            <a:spAutoFit/>
          </a:bodyPr>
          <a:lstStyle/>
          <a:p>
            <a:r>
              <a:rPr lang="en-GB" sz="1200" dirty="0">
                <a:solidFill>
                  <a:schemeClr val="tx1">
                    <a:lumMod val="75000"/>
                    <a:lumOff val="25000"/>
                  </a:schemeClr>
                </a:solidFill>
              </a:rPr>
              <a:t> </a:t>
            </a:r>
            <a:r>
              <a:rPr lang="en-GB" sz="1200" b="1" dirty="0" smtClean="0">
                <a:solidFill>
                  <a:schemeClr val="accent1">
                    <a:lumMod val="50000"/>
                  </a:schemeClr>
                </a:solidFill>
              </a:rPr>
              <a:t>12</a:t>
            </a:r>
            <a:r>
              <a:rPr lang="en-GB" sz="1200" b="1" baseline="30000" dirty="0" smtClean="0">
                <a:solidFill>
                  <a:schemeClr val="accent1">
                    <a:lumMod val="50000"/>
                  </a:schemeClr>
                </a:solidFill>
              </a:rPr>
              <a:t>th</a:t>
            </a:r>
            <a:r>
              <a:rPr lang="en-GB" sz="1200" b="1" dirty="0" smtClean="0">
                <a:solidFill>
                  <a:schemeClr val="accent1">
                    <a:lumMod val="50000"/>
                  </a:schemeClr>
                </a:solidFill>
              </a:rPr>
              <a:t> -18</a:t>
            </a:r>
            <a:r>
              <a:rPr lang="en-GB" sz="1200" b="1" baseline="30000" dirty="0" smtClean="0">
                <a:solidFill>
                  <a:schemeClr val="accent1">
                    <a:lumMod val="50000"/>
                  </a:schemeClr>
                </a:solidFill>
              </a:rPr>
              <a:t>th</a:t>
            </a:r>
            <a:r>
              <a:rPr lang="en-GB" sz="1200" b="1" dirty="0" smtClean="0">
                <a:solidFill>
                  <a:schemeClr val="accent1">
                    <a:lumMod val="50000"/>
                  </a:schemeClr>
                </a:solidFill>
              </a:rPr>
              <a:t> November</a:t>
            </a:r>
          </a:p>
          <a:p>
            <a:r>
              <a:rPr lang="en-GB" sz="1200" dirty="0" smtClean="0">
                <a:solidFill>
                  <a:schemeClr val="tx1">
                    <a:lumMod val="75000"/>
                    <a:lumOff val="25000"/>
                  </a:schemeClr>
                </a:solidFill>
              </a:rPr>
              <a:t>Skills </a:t>
            </a:r>
            <a:r>
              <a:rPr lang="en-GB" sz="1200" dirty="0">
                <a:solidFill>
                  <a:schemeClr val="tx1">
                    <a:lumMod val="75000"/>
                    <a:lumOff val="25000"/>
                  </a:schemeClr>
                </a:solidFill>
              </a:rPr>
              <a:t>for Care </a:t>
            </a:r>
            <a:r>
              <a:rPr lang="en-GB" sz="1200" dirty="0" smtClean="0">
                <a:solidFill>
                  <a:schemeClr val="tx1">
                    <a:lumMod val="75000"/>
                    <a:lumOff val="25000"/>
                  </a:schemeClr>
                </a:solidFill>
              </a:rPr>
              <a:t>– launch of online </a:t>
            </a:r>
            <a:r>
              <a:rPr lang="en-GB" sz="1200" dirty="0">
                <a:solidFill>
                  <a:schemeClr val="tx1">
                    <a:lumMod val="75000"/>
                    <a:lumOff val="25000"/>
                  </a:schemeClr>
                </a:solidFill>
              </a:rPr>
              <a:t>training pack around </a:t>
            </a:r>
            <a:r>
              <a:rPr lang="en-GB" sz="1200" dirty="0" err="1" smtClean="0">
                <a:solidFill>
                  <a:schemeClr val="tx1">
                    <a:lumMod val="75000"/>
                    <a:lumOff val="25000"/>
                  </a:schemeClr>
                </a:solidFill>
              </a:rPr>
              <a:t>telehealth</a:t>
            </a:r>
            <a:endParaRPr lang="en-GB" dirty="0">
              <a:solidFill>
                <a:schemeClr val="tx1">
                  <a:lumMod val="75000"/>
                  <a:lumOff val="25000"/>
                </a:schemeClr>
              </a:solidFill>
            </a:endParaRPr>
          </a:p>
        </p:txBody>
      </p:sp>
      <p:sp>
        <p:nvSpPr>
          <p:cNvPr id="7" name="Oval 6"/>
          <p:cNvSpPr/>
          <p:nvPr/>
        </p:nvSpPr>
        <p:spPr>
          <a:xfrm>
            <a:off x="2338572" y="3429000"/>
            <a:ext cx="525658" cy="5256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689574" y="2979542"/>
            <a:ext cx="525658" cy="5256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p:cNvSpPr txBox="1"/>
          <p:nvPr/>
        </p:nvSpPr>
        <p:spPr>
          <a:xfrm>
            <a:off x="4860032" y="833933"/>
            <a:ext cx="4104456" cy="461665"/>
          </a:xfrm>
          <a:prstGeom prst="rect">
            <a:avLst/>
          </a:prstGeom>
          <a:noFill/>
        </p:spPr>
        <p:txBody>
          <a:bodyPr wrap="square" rtlCol="0">
            <a:spAutoFit/>
          </a:bodyPr>
          <a:lstStyle/>
          <a:p>
            <a:r>
              <a:rPr lang="en-GB" sz="1200" b="1" dirty="0" smtClean="0">
                <a:solidFill>
                  <a:schemeClr val="accent1">
                    <a:lumMod val="50000"/>
                  </a:schemeClr>
                </a:solidFill>
              </a:rPr>
              <a:t>8 – 18 November</a:t>
            </a:r>
          </a:p>
          <a:p>
            <a:r>
              <a:rPr lang="en-GB" sz="1200" dirty="0" smtClean="0">
                <a:solidFill>
                  <a:schemeClr val="tx1">
                    <a:lumMod val="75000"/>
                    <a:lumOff val="25000"/>
                  </a:schemeClr>
                </a:solidFill>
              </a:rPr>
              <a:t>NHS Choices  highlights SCW through Tweets and FB</a:t>
            </a:r>
            <a:endParaRPr lang="en-GB" sz="1200" dirty="0">
              <a:solidFill>
                <a:schemeClr val="tx1">
                  <a:lumMod val="75000"/>
                  <a:lumOff val="25000"/>
                </a:schemeClr>
              </a:solidFill>
            </a:endParaRPr>
          </a:p>
        </p:txBody>
      </p:sp>
    </p:spTree>
    <p:extLst>
      <p:ext uri="{BB962C8B-B14F-4D97-AF65-F5344CB8AC3E}">
        <p14:creationId xmlns:p14="http://schemas.microsoft.com/office/powerpoint/2010/main" val="2887170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813523"/>
          </a:xfrm>
        </p:spPr>
        <p:txBody>
          <a:bodyPr/>
          <a:lstStyle/>
          <a:p>
            <a:pPr>
              <a:buSzPct val="100000"/>
              <a:buBlip>
                <a:blip r:embed="rId2"/>
              </a:buBlip>
            </a:pPr>
            <a:r>
              <a:rPr lang="en-GB" sz="1800" dirty="0"/>
              <a:t>Some people with long-term conditions will need regular prescription medicines. Self care week is an opportunity to raise awareness of how people can save money </a:t>
            </a:r>
            <a:r>
              <a:rPr lang="en-GB" sz="1800" dirty="0" smtClean="0"/>
              <a:t>with </a:t>
            </a:r>
            <a:r>
              <a:rPr lang="en-GB" sz="1800" dirty="0"/>
              <a:t>a prescription pre-payment certificate (PPCs).  PPCs </a:t>
            </a:r>
            <a:r>
              <a:rPr lang="en-GB" sz="1800" dirty="0" smtClean="0"/>
              <a:t>can </a:t>
            </a:r>
            <a:r>
              <a:rPr lang="en-GB" sz="1800" dirty="0"/>
              <a:t>save </a:t>
            </a:r>
            <a:r>
              <a:rPr lang="en-GB" sz="1800" dirty="0" smtClean="0"/>
              <a:t>people money </a:t>
            </a:r>
            <a:r>
              <a:rPr lang="en-GB" sz="1800" dirty="0"/>
              <a:t>if more than one prescription item is needed each month. </a:t>
            </a:r>
          </a:p>
          <a:p>
            <a:pPr marL="109537" indent="0">
              <a:buNone/>
            </a:pPr>
            <a:endParaRPr lang="en-GB" sz="1800" dirty="0"/>
          </a:p>
          <a:p>
            <a:pPr>
              <a:buSzPct val="100000"/>
              <a:buBlip>
                <a:blip r:embed="rId2"/>
              </a:buBlip>
            </a:pPr>
            <a:r>
              <a:rPr lang="en-GB" sz="1800" dirty="0"/>
              <a:t>The Department of Health has launched a new poster and leaflet with more information </a:t>
            </a:r>
            <a:r>
              <a:rPr lang="en-GB" sz="1800" dirty="0" smtClean="0"/>
              <a:t>and will </a:t>
            </a:r>
            <a:r>
              <a:rPr lang="en-GB" sz="1800" dirty="0"/>
              <a:t>be available to order shortly through the NHS Forms ordering service </a:t>
            </a:r>
            <a:r>
              <a:rPr lang="en-GB" sz="1800" dirty="0" smtClean="0"/>
              <a:t>at </a:t>
            </a:r>
            <a:r>
              <a:rPr lang="en-GB" sz="1800" dirty="0" smtClean="0">
                <a:solidFill>
                  <a:srgbClr val="FF7C80"/>
                </a:solidFill>
              </a:rPr>
              <a:t>www.nhsforms.co.uk.</a:t>
            </a:r>
            <a:endParaRPr lang="en-GB" sz="1800" dirty="0">
              <a:solidFill>
                <a:srgbClr val="FF7C80"/>
              </a:solidFill>
            </a:endParaRPr>
          </a:p>
          <a:p>
            <a:pPr marL="109537" indent="0">
              <a:buNone/>
            </a:pPr>
            <a:endParaRPr lang="en-GB" sz="1800" dirty="0"/>
          </a:p>
          <a:p>
            <a:pPr>
              <a:buSzPct val="100000"/>
              <a:buBlip>
                <a:blip r:embed="rId2"/>
              </a:buBlip>
            </a:pPr>
            <a:r>
              <a:rPr lang="en-GB" sz="1800" dirty="0"/>
              <a:t>To see a preview of the new materials visit: </a:t>
            </a:r>
            <a:endParaRPr lang="en-GB" sz="1800" dirty="0" smtClean="0"/>
          </a:p>
          <a:p>
            <a:pPr marL="109537" indent="0">
              <a:buSzPct val="100000"/>
              <a:buNone/>
            </a:pPr>
            <a:r>
              <a:rPr lang="en-GB" sz="1800" dirty="0" smtClean="0">
                <a:solidFill>
                  <a:srgbClr val="FF7C80"/>
                </a:solidFill>
              </a:rPr>
              <a:t>www.nhs.uk/ppc</a:t>
            </a:r>
            <a:endParaRPr lang="en-GB" sz="1800" dirty="0" smtClean="0"/>
          </a:p>
          <a:p>
            <a:pPr marL="109537" indent="0">
              <a:buNone/>
            </a:pPr>
            <a:endParaRPr lang="en-GB" sz="1800" dirty="0"/>
          </a:p>
          <a:p>
            <a:pPr>
              <a:buSzPct val="100000"/>
              <a:buBlip>
                <a:blip r:embed="rId2"/>
              </a:buBlip>
            </a:pPr>
            <a:r>
              <a:rPr lang="en-GB" sz="1800" dirty="0"/>
              <a:t>There are other ways for people to get help with </a:t>
            </a:r>
            <a:endParaRPr lang="en-GB" sz="1800" dirty="0" smtClean="0"/>
          </a:p>
          <a:p>
            <a:pPr marL="109537" indent="0">
              <a:buNone/>
            </a:pPr>
            <a:r>
              <a:rPr lang="en-GB" sz="1800" dirty="0" smtClean="0"/>
              <a:t>health </a:t>
            </a:r>
            <a:r>
              <a:rPr lang="en-GB" sz="1800" dirty="0"/>
              <a:t>costs, such as dental charges.  To find out </a:t>
            </a:r>
            <a:endParaRPr lang="en-GB" sz="1800" dirty="0" smtClean="0"/>
          </a:p>
          <a:p>
            <a:pPr marL="109537" indent="0">
              <a:buNone/>
            </a:pPr>
            <a:r>
              <a:rPr lang="en-GB" sz="1800" dirty="0" smtClean="0"/>
              <a:t>more </a:t>
            </a:r>
            <a:r>
              <a:rPr lang="en-GB" sz="1800" dirty="0"/>
              <a:t>visit</a:t>
            </a:r>
            <a:r>
              <a:rPr lang="en-GB" sz="1800" dirty="0" smtClean="0"/>
              <a:t>: </a:t>
            </a:r>
            <a:r>
              <a:rPr lang="en-GB" sz="1800" dirty="0" smtClean="0">
                <a:solidFill>
                  <a:srgbClr val="FF7C80"/>
                </a:solidFill>
              </a:rPr>
              <a:t>www.nhs.uk/healthcosts.</a:t>
            </a:r>
            <a:endParaRPr lang="en-GB" sz="1800" dirty="0"/>
          </a:p>
          <a:p>
            <a:pPr marL="109537" indent="0">
              <a:buNone/>
            </a:pPr>
            <a:endParaRPr lang="en-GB" dirty="0"/>
          </a:p>
          <a:p>
            <a:endParaRPr lang="en-GB" dirty="0"/>
          </a:p>
        </p:txBody>
      </p:sp>
      <p:sp>
        <p:nvSpPr>
          <p:cNvPr id="3" name="Title 2"/>
          <p:cNvSpPr>
            <a:spLocks noGrp="1"/>
          </p:cNvSpPr>
          <p:nvPr>
            <p:ph type="title"/>
          </p:nvPr>
        </p:nvSpPr>
        <p:spPr>
          <a:xfrm>
            <a:off x="485775" y="332657"/>
            <a:ext cx="8229600" cy="720079"/>
          </a:xfrm>
        </p:spPr>
        <p:txBody>
          <a:bodyPr/>
          <a:lstStyle/>
          <a:p>
            <a:pPr algn="ctr"/>
            <a:r>
              <a:rPr lang="en-GB" b="0" dirty="0" smtClean="0">
                <a:effectLst/>
              </a:rPr>
              <a:t>Tell Patients about PPCs</a:t>
            </a:r>
            <a:endParaRPr lang="en-GB" b="0" dirty="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573016"/>
            <a:ext cx="2785215" cy="1800200"/>
          </a:xfrm>
          <a:prstGeom prst="rect">
            <a:avLst/>
          </a:prstGeom>
        </p:spPr>
      </p:pic>
    </p:spTree>
    <p:extLst>
      <p:ext uri="{BB962C8B-B14F-4D97-AF65-F5344CB8AC3E}">
        <p14:creationId xmlns:p14="http://schemas.microsoft.com/office/powerpoint/2010/main" val="98580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8208912"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Further Resources for Self Care Week 2012</a:t>
            </a:r>
            <a:endParaRPr lang="en-GB" sz="3600" dirty="0">
              <a:solidFill>
                <a:schemeClr val="tx1">
                  <a:lumMod val="75000"/>
                  <a:lumOff val="25000"/>
                </a:schemeClr>
              </a:solidFill>
              <a:latin typeface="+mj-lt"/>
            </a:endParaRPr>
          </a:p>
        </p:txBody>
      </p:sp>
      <p:sp>
        <p:nvSpPr>
          <p:cNvPr id="3" name="TextBox 2"/>
          <p:cNvSpPr txBox="1"/>
          <p:nvPr/>
        </p:nvSpPr>
        <p:spPr>
          <a:xfrm>
            <a:off x="791580" y="1236484"/>
            <a:ext cx="7848872" cy="4262705"/>
          </a:xfrm>
          <a:prstGeom prst="rect">
            <a:avLst/>
          </a:prstGeom>
          <a:noFill/>
        </p:spPr>
        <p:txBody>
          <a:bodyPr wrap="square" rtlCol="0">
            <a:spAutoFit/>
          </a:bodyPr>
          <a:lstStyle/>
          <a:p>
            <a:r>
              <a:rPr lang="en-GB" dirty="0" smtClean="0">
                <a:solidFill>
                  <a:schemeClr val="tx1">
                    <a:lumMod val="75000"/>
                    <a:lumOff val="25000"/>
                  </a:schemeClr>
                </a:solidFill>
                <a:latin typeface="Arial" pitchFamily="34" charset="0"/>
                <a:cs typeface="Arial" pitchFamily="34" charset="0"/>
              </a:rPr>
              <a:t>Free</a:t>
            </a:r>
            <a:r>
              <a:rPr lang="en-GB" b="1" dirty="0" smtClean="0">
                <a:solidFill>
                  <a:schemeClr val="tx1">
                    <a:lumMod val="75000"/>
                    <a:lumOff val="25000"/>
                  </a:schemeClr>
                </a:solidFill>
                <a:latin typeface="Arial" pitchFamily="34" charset="0"/>
                <a:cs typeface="Arial" pitchFamily="34" charset="0"/>
              </a:rPr>
              <a:t> </a:t>
            </a:r>
            <a:r>
              <a:rPr lang="en-GB" dirty="0" smtClean="0">
                <a:solidFill>
                  <a:schemeClr val="tx1">
                    <a:lumMod val="75000"/>
                    <a:lumOff val="25000"/>
                  </a:schemeClr>
                </a:solidFill>
                <a:latin typeface="Arial" pitchFamily="34" charset="0"/>
                <a:cs typeface="Arial" pitchFamily="34" charset="0"/>
              </a:rPr>
              <a:t>resources and information are available to download from the DH and Self Care Forum websites during SCW, </a:t>
            </a:r>
            <a:r>
              <a:rPr lang="en-GB" dirty="0" smtClean="0">
                <a:solidFill>
                  <a:schemeClr val="tx1">
                    <a:lumMod val="75000"/>
                    <a:lumOff val="25000"/>
                  </a:schemeClr>
                </a:solidFill>
                <a:latin typeface="Arial" pitchFamily="34" charset="0"/>
                <a:cs typeface="Arial" pitchFamily="34" charset="0"/>
              </a:rPr>
              <a:t>and two </a:t>
            </a:r>
            <a:r>
              <a:rPr lang="en-GB" b="1" dirty="0" smtClean="0">
                <a:solidFill>
                  <a:schemeClr val="tx1">
                    <a:lumMod val="75000"/>
                    <a:lumOff val="25000"/>
                  </a:schemeClr>
                </a:solidFill>
                <a:latin typeface="Arial" pitchFamily="34" charset="0"/>
                <a:cs typeface="Arial" pitchFamily="34" charset="0"/>
              </a:rPr>
              <a:t>new</a:t>
            </a:r>
            <a:r>
              <a:rPr lang="en-GB" dirty="0" smtClean="0">
                <a:solidFill>
                  <a:schemeClr val="tx1">
                    <a:lumMod val="75000"/>
                    <a:lumOff val="25000"/>
                  </a:schemeClr>
                </a:solidFill>
                <a:latin typeface="Arial" pitchFamily="34" charset="0"/>
                <a:cs typeface="Arial" pitchFamily="34" charset="0"/>
              </a:rPr>
              <a:t> </a:t>
            </a:r>
            <a:r>
              <a:rPr lang="en-GB" dirty="0" smtClean="0">
                <a:solidFill>
                  <a:schemeClr val="tx1">
                    <a:lumMod val="75000"/>
                    <a:lumOff val="25000"/>
                  </a:schemeClr>
                </a:solidFill>
                <a:latin typeface="Arial" pitchFamily="34" charset="0"/>
                <a:cs typeface="Arial" pitchFamily="34" charset="0"/>
              </a:rPr>
              <a:t>items are available to </a:t>
            </a:r>
            <a:r>
              <a:rPr lang="en-GB" dirty="0" smtClean="0">
                <a:solidFill>
                  <a:schemeClr val="tx1">
                    <a:lumMod val="75000"/>
                    <a:lumOff val="25000"/>
                  </a:schemeClr>
                </a:solidFill>
                <a:latin typeface="Arial" pitchFamily="34" charset="0"/>
                <a:cs typeface="Arial" pitchFamily="34" charset="0"/>
              </a:rPr>
              <a:t>help support patients to self care, these are: </a:t>
            </a:r>
          </a:p>
          <a:p>
            <a:pPr>
              <a:lnSpc>
                <a:spcPct val="150000"/>
              </a:lnSpc>
            </a:pPr>
            <a:endParaRPr lang="en-GB" sz="1400" dirty="0" smtClean="0">
              <a:solidFill>
                <a:schemeClr val="tx1">
                  <a:lumMod val="75000"/>
                  <a:lumOff val="25000"/>
                </a:schemeClr>
              </a:solidFill>
              <a:latin typeface="Arial" pitchFamily="34" charset="0"/>
              <a:cs typeface="Arial" pitchFamily="34" charset="0"/>
            </a:endParaRPr>
          </a:p>
          <a:p>
            <a:pPr marL="285750" indent="-285750">
              <a:buSzPct val="150000"/>
              <a:buBlip>
                <a:blip r:embed="rId2"/>
              </a:buBlip>
            </a:pPr>
            <a:r>
              <a:rPr lang="en-GB" sz="1400" b="1" dirty="0" smtClean="0">
                <a:solidFill>
                  <a:schemeClr val="tx1">
                    <a:lumMod val="75000"/>
                    <a:lumOff val="25000"/>
                  </a:schemeClr>
                </a:solidFill>
              </a:rPr>
              <a:t>A </a:t>
            </a:r>
            <a:r>
              <a:rPr lang="en-GB" sz="1400" b="1" dirty="0">
                <a:solidFill>
                  <a:schemeClr val="tx1">
                    <a:lumMod val="75000"/>
                    <a:lumOff val="25000"/>
                  </a:schemeClr>
                </a:solidFill>
              </a:rPr>
              <a:t>new, </a:t>
            </a:r>
            <a:r>
              <a:rPr lang="en-GB" sz="1400" b="1" dirty="0" smtClean="0">
                <a:solidFill>
                  <a:schemeClr val="tx1">
                    <a:lumMod val="75000"/>
                    <a:lumOff val="25000"/>
                  </a:schemeClr>
                </a:solidFill>
              </a:rPr>
              <a:t>free </a:t>
            </a:r>
            <a:r>
              <a:rPr lang="en-GB" sz="1400" b="1" dirty="0">
                <a:solidFill>
                  <a:schemeClr val="tx1">
                    <a:lumMod val="75000"/>
                    <a:lumOff val="25000"/>
                  </a:schemeClr>
                </a:solidFill>
              </a:rPr>
              <a:t>e-learning module on the management of </a:t>
            </a:r>
            <a:r>
              <a:rPr lang="en-GB" sz="1400" b="1" dirty="0" smtClean="0">
                <a:solidFill>
                  <a:schemeClr val="tx1">
                    <a:lumMod val="75000"/>
                    <a:lumOff val="25000"/>
                  </a:schemeClr>
                </a:solidFill>
              </a:rPr>
              <a:t>Hypoglycaemia launched by</a:t>
            </a:r>
            <a:r>
              <a:rPr lang="en-GB" sz="1400" dirty="0">
                <a:solidFill>
                  <a:schemeClr val="tx1">
                    <a:lumMod val="75000"/>
                    <a:lumOff val="25000"/>
                  </a:schemeClr>
                </a:solidFill>
              </a:rPr>
              <a:t> </a:t>
            </a:r>
            <a:r>
              <a:rPr lang="en-GB" sz="1400" b="1" dirty="0" smtClean="0">
                <a:solidFill>
                  <a:schemeClr val="tx1">
                    <a:lumMod val="75000"/>
                    <a:lumOff val="25000"/>
                  </a:schemeClr>
                </a:solidFill>
              </a:rPr>
              <a:t>NHS Diabetes. </a:t>
            </a:r>
            <a:r>
              <a:rPr lang="en-GB" sz="1400" dirty="0" smtClean="0">
                <a:solidFill>
                  <a:schemeClr val="tx1">
                    <a:lumMod val="75000"/>
                    <a:lumOff val="25000"/>
                  </a:schemeClr>
                </a:solidFill>
              </a:rPr>
              <a:t>The </a:t>
            </a:r>
            <a:r>
              <a:rPr lang="en-GB" sz="1400" dirty="0">
                <a:solidFill>
                  <a:schemeClr val="tx1">
                    <a:lumMod val="75000"/>
                    <a:lumOff val="25000"/>
                  </a:schemeClr>
                </a:solidFill>
              </a:rPr>
              <a:t>module is designed for healthcare professionals, but can also be used for people living with diabetes and their families. </a:t>
            </a:r>
            <a:r>
              <a:rPr lang="en-GB" sz="1400" dirty="0" smtClean="0">
                <a:solidFill>
                  <a:schemeClr val="tx1">
                    <a:lumMod val="75000"/>
                    <a:lumOff val="25000"/>
                  </a:schemeClr>
                </a:solidFill>
              </a:rPr>
              <a:t> Details can be found on the Diabetes NHS website</a:t>
            </a:r>
            <a:r>
              <a:rPr lang="en-GB" sz="1400" dirty="0" smtClean="0"/>
              <a:t>, </a:t>
            </a:r>
            <a:r>
              <a:rPr lang="en-GB" sz="1400" dirty="0" smtClean="0">
                <a:hlinkClick r:id="rId3"/>
              </a:rPr>
              <a:t>http</a:t>
            </a:r>
            <a:r>
              <a:rPr lang="en-GB" sz="1400" dirty="0">
                <a:hlinkClick r:id="rId3"/>
              </a:rPr>
              <a:t>://www.diabetes.nhs.uk/safety/safe_management_of_hypoglycaemia_elearning_module</a:t>
            </a:r>
            <a:r>
              <a:rPr lang="en-GB" sz="1400" dirty="0" smtClean="0">
                <a:hlinkClick r:id="rId3"/>
              </a:rPr>
              <a:t>/</a:t>
            </a:r>
            <a:r>
              <a:rPr lang="en-GB" sz="1400" dirty="0" smtClean="0"/>
              <a:t> </a:t>
            </a:r>
          </a:p>
          <a:p>
            <a:endParaRPr lang="en-GB" sz="1400" dirty="0"/>
          </a:p>
          <a:p>
            <a:pPr marL="285750" indent="-285750">
              <a:buSzPct val="150000"/>
              <a:buBlip>
                <a:blip r:embed="rId2"/>
              </a:buBlip>
            </a:pPr>
            <a:r>
              <a:rPr lang="en-GB" sz="1400" b="1" dirty="0" smtClean="0">
                <a:solidFill>
                  <a:schemeClr val="tx1">
                    <a:lumMod val="75000"/>
                    <a:lumOff val="25000"/>
                  </a:schemeClr>
                </a:solidFill>
              </a:rPr>
              <a:t>An</a:t>
            </a:r>
            <a:r>
              <a:rPr lang="en-GB" sz="1400" dirty="0" smtClean="0">
                <a:solidFill>
                  <a:schemeClr val="tx1">
                    <a:lumMod val="75000"/>
                    <a:lumOff val="25000"/>
                  </a:schemeClr>
                </a:solidFill>
              </a:rPr>
              <a:t> i</a:t>
            </a:r>
            <a:r>
              <a:rPr lang="en-GB" sz="1400" b="1" dirty="0" smtClean="0">
                <a:solidFill>
                  <a:schemeClr val="tx1">
                    <a:lumMod val="75000"/>
                    <a:lumOff val="25000"/>
                  </a:schemeClr>
                </a:solidFill>
              </a:rPr>
              <a:t>nteractive </a:t>
            </a:r>
            <a:r>
              <a:rPr lang="en-GB" sz="1400" b="1" dirty="0">
                <a:solidFill>
                  <a:schemeClr val="tx1">
                    <a:lumMod val="75000"/>
                    <a:lumOff val="25000"/>
                  </a:schemeClr>
                </a:solidFill>
              </a:rPr>
              <a:t>self care learning resource helps social care staff </a:t>
            </a:r>
            <a:r>
              <a:rPr lang="en-GB" sz="1400" b="1" dirty="0" smtClean="0">
                <a:solidFill>
                  <a:schemeClr val="tx1">
                    <a:lumMod val="75000"/>
                    <a:lumOff val="25000"/>
                  </a:schemeClr>
                </a:solidFill>
              </a:rPr>
              <a:t>promote </a:t>
            </a:r>
            <a:r>
              <a:rPr lang="en-GB" sz="1400" b="1" dirty="0">
                <a:solidFill>
                  <a:schemeClr val="tx1">
                    <a:lumMod val="75000"/>
                    <a:lumOff val="25000"/>
                  </a:schemeClr>
                </a:solidFill>
              </a:rPr>
              <a:t>independence </a:t>
            </a:r>
            <a:r>
              <a:rPr lang="en-GB" sz="1400" b="1" dirty="0" smtClean="0">
                <a:solidFill>
                  <a:schemeClr val="tx1">
                    <a:lumMod val="75000"/>
                    <a:lumOff val="25000"/>
                  </a:schemeClr>
                </a:solidFill>
              </a:rPr>
              <a:t>- </a:t>
            </a:r>
            <a:r>
              <a:rPr lang="en-GB" sz="1400" b="1" dirty="0">
                <a:solidFill>
                  <a:schemeClr val="tx1">
                    <a:lumMod val="75000"/>
                    <a:lumOff val="25000"/>
                  </a:schemeClr>
                </a:solidFill>
              </a:rPr>
              <a:t>first module </a:t>
            </a:r>
            <a:r>
              <a:rPr lang="en-GB" sz="1400" b="1" dirty="0" smtClean="0">
                <a:solidFill>
                  <a:schemeClr val="tx1">
                    <a:lumMod val="75000"/>
                    <a:lumOff val="25000"/>
                  </a:schemeClr>
                </a:solidFill>
              </a:rPr>
              <a:t>will launch during Self </a:t>
            </a:r>
            <a:r>
              <a:rPr lang="en-GB" sz="1400" b="1" dirty="0">
                <a:solidFill>
                  <a:schemeClr val="tx1">
                    <a:lumMod val="75000"/>
                    <a:lumOff val="25000"/>
                  </a:schemeClr>
                </a:solidFill>
              </a:rPr>
              <a:t>Care </a:t>
            </a:r>
            <a:r>
              <a:rPr lang="en-GB" sz="1400" b="1" dirty="0" smtClean="0">
                <a:solidFill>
                  <a:schemeClr val="tx1">
                    <a:lumMod val="75000"/>
                    <a:lumOff val="25000"/>
                  </a:schemeClr>
                </a:solidFill>
              </a:rPr>
              <a:t>Week</a:t>
            </a:r>
            <a:r>
              <a:rPr lang="en-GB" sz="1400" dirty="0" smtClean="0">
                <a:solidFill>
                  <a:schemeClr val="tx1">
                    <a:lumMod val="75000"/>
                    <a:lumOff val="25000"/>
                  </a:schemeClr>
                </a:solidFill>
              </a:rPr>
              <a:t>.  Skills </a:t>
            </a:r>
            <a:r>
              <a:rPr lang="en-GB" sz="1400" dirty="0">
                <a:solidFill>
                  <a:schemeClr val="tx1">
                    <a:lumMod val="75000"/>
                    <a:lumOff val="25000"/>
                  </a:schemeClr>
                </a:solidFill>
              </a:rPr>
              <a:t>for </a:t>
            </a:r>
            <a:r>
              <a:rPr lang="en-GB" sz="1400" dirty="0" smtClean="0">
                <a:solidFill>
                  <a:schemeClr val="tx1">
                    <a:lumMod val="75000"/>
                    <a:lumOff val="25000"/>
                  </a:schemeClr>
                </a:solidFill>
              </a:rPr>
              <a:t>Care has developed a programme to help staff put </a:t>
            </a:r>
            <a:r>
              <a:rPr lang="en-GB" sz="1400" dirty="0">
                <a:solidFill>
                  <a:schemeClr val="tx1">
                    <a:lumMod val="75000"/>
                    <a:lumOff val="25000"/>
                  </a:schemeClr>
                </a:solidFill>
              </a:rPr>
              <a:t>into practice the self care principles to support the people </a:t>
            </a:r>
            <a:r>
              <a:rPr lang="en-GB" sz="1400" dirty="0" smtClean="0">
                <a:solidFill>
                  <a:schemeClr val="tx1">
                    <a:lumMod val="75000"/>
                    <a:lumOff val="25000"/>
                  </a:schemeClr>
                </a:solidFill>
              </a:rPr>
              <a:t>to </a:t>
            </a:r>
            <a:r>
              <a:rPr lang="en-GB" sz="1400" dirty="0">
                <a:solidFill>
                  <a:schemeClr val="tx1">
                    <a:lumMod val="75000"/>
                    <a:lumOff val="25000"/>
                  </a:schemeClr>
                </a:solidFill>
              </a:rPr>
              <a:t>be more independent.  </a:t>
            </a:r>
            <a:r>
              <a:rPr lang="en-GB" sz="1400" dirty="0" smtClean="0">
                <a:solidFill>
                  <a:schemeClr val="tx1">
                    <a:lumMod val="75000"/>
                    <a:lumOff val="25000"/>
                  </a:schemeClr>
                </a:solidFill>
              </a:rPr>
              <a:t> For more information please visit </a:t>
            </a:r>
            <a:r>
              <a:rPr lang="en-GB" sz="1400" dirty="0">
                <a:solidFill>
                  <a:schemeClr val="tx1">
                    <a:lumMod val="75000"/>
                    <a:lumOff val="25000"/>
                  </a:schemeClr>
                </a:solidFill>
              </a:rPr>
              <a:t/>
            </a:r>
            <a:br>
              <a:rPr lang="en-GB" sz="1400" dirty="0">
                <a:solidFill>
                  <a:schemeClr val="tx1">
                    <a:lumMod val="75000"/>
                    <a:lumOff val="25000"/>
                  </a:schemeClr>
                </a:solidFill>
              </a:rPr>
            </a:br>
            <a:r>
              <a:rPr lang="en-GB" sz="1400" dirty="0">
                <a:solidFill>
                  <a:schemeClr val="tx1">
                    <a:lumMod val="75000"/>
                    <a:lumOff val="25000"/>
                  </a:schemeClr>
                </a:solidFill>
              </a:rPr>
              <a:t> </a:t>
            </a:r>
            <a:r>
              <a:rPr lang="en-GB" sz="1400" u="sng" dirty="0">
                <a:solidFill>
                  <a:schemeClr val="tx1">
                    <a:lumMod val="75000"/>
                    <a:lumOff val="25000"/>
                  </a:schemeClr>
                </a:solidFill>
                <a:hlinkClick r:id="rId4"/>
              </a:rPr>
              <a:t>www.skillsforcare.org.uk/selfcare</a:t>
            </a:r>
            <a:r>
              <a:rPr lang="en-GB" sz="1400" dirty="0">
                <a:solidFill>
                  <a:schemeClr val="tx1">
                    <a:lumMod val="75000"/>
                    <a:lumOff val="25000"/>
                  </a:schemeClr>
                </a:solidFill>
              </a:rPr>
              <a:t> </a:t>
            </a:r>
            <a:endParaRPr lang="en-GB" sz="1400" dirty="0" smtClean="0">
              <a:solidFill>
                <a:schemeClr val="tx1">
                  <a:lumMod val="75000"/>
                  <a:lumOff val="25000"/>
                </a:schemeClr>
              </a:solidFill>
            </a:endParaRPr>
          </a:p>
          <a:p>
            <a:pPr>
              <a:buSzPct val="150000"/>
            </a:pPr>
            <a:endParaRPr lang="en-GB" sz="1400" dirty="0" smtClean="0">
              <a:solidFill>
                <a:schemeClr val="tx1">
                  <a:lumMod val="75000"/>
                  <a:lumOff val="25000"/>
                </a:schemeClr>
              </a:solidFill>
            </a:endParaRPr>
          </a:p>
          <a:p>
            <a:pPr marL="285750" indent="-285750">
              <a:buSzPct val="150000"/>
              <a:buBlip>
                <a:blip r:embed="rId2"/>
              </a:buBlip>
            </a:pPr>
            <a:r>
              <a:rPr lang="en-GB" sz="1400" dirty="0" smtClean="0"/>
              <a:t>For a wide range of resources </a:t>
            </a:r>
            <a:r>
              <a:rPr lang="en-GB" sz="1400" dirty="0" smtClean="0"/>
              <a:t>for Self Care Week </a:t>
            </a:r>
            <a:r>
              <a:rPr lang="en-GB" sz="1400" dirty="0" smtClean="0"/>
              <a:t>go to the </a:t>
            </a:r>
            <a:r>
              <a:rPr lang="en-GB" sz="1400" dirty="0" smtClean="0"/>
              <a:t>Self Care Forum website:</a:t>
            </a:r>
            <a:endParaRPr lang="en-GB" sz="1400" dirty="0"/>
          </a:p>
          <a:p>
            <a:pPr lvl="0"/>
            <a:r>
              <a:rPr lang="en-GB" sz="1400" u="sng" dirty="0" smtClean="0">
                <a:solidFill>
                  <a:schemeClr val="tx1">
                    <a:lumMod val="75000"/>
                    <a:lumOff val="25000"/>
                  </a:schemeClr>
                </a:solidFill>
                <a:latin typeface="Arial" pitchFamily="34" charset="0"/>
                <a:cs typeface="Arial" pitchFamily="34" charset="0"/>
                <a:hlinkClick r:id="rId5"/>
              </a:rPr>
              <a:t>www.selfcareforum.org</a:t>
            </a:r>
            <a:r>
              <a:rPr lang="en-GB" sz="1400" u="sng" dirty="0">
                <a:solidFill>
                  <a:schemeClr val="tx1">
                    <a:lumMod val="75000"/>
                    <a:lumOff val="25000"/>
                  </a:schemeClr>
                </a:solidFill>
                <a:latin typeface="Arial" pitchFamily="34" charset="0"/>
                <a:cs typeface="Arial" pitchFamily="34" charset="0"/>
                <a:hlinkClick r:id="rId5"/>
              </a:rPr>
              <a:t>/?</a:t>
            </a:r>
            <a:r>
              <a:rPr lang="en-GB" sz="1400" u="sng" dirty="0" smtClean="0">
                <a:solidFill>
                  <a:schemeClr val="tx1">
                    <a:lumMod val="75000"/>
                    <a:lumOff val="25000"/>
                  </a:schemeClr>
                </a:solidFill>
                <a:latin typeface="Arial" pitchFamily="34" charset="0"/>
                <a:cs typeface="Arial" pitchFamily="34" charset="0"/>
                <a:hlinkClick r:id="rId5"/>
              </a:rPr>
              <a:t>page_id=1472</a:t>
            </a:r>
            <a:r>
              <a:rPr lang="en-GB" sz="1400" u="sng" dirty="0" smtClean="0">
                <a:solidFill>
                  <a:schemeClr val="tx1">
                    <a:lumMod val="75000"/>
                    <a:lumOff val="25000"/>
                  </a:schemeClr>
                </a:solidFill>
                <a:latin typeface="Arial" pitchFamily="34" charset="0"/>
                <a:cs typeface="Arial" pitchFamily="34" charset="0"/>
              </a:rPr>
              <a:t> </a:t>
            </a:r>
            <a:endParaRPr lang="en-GB" sz="14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373616" cy="4525962"/>
          </a:xfrm>
        </p:spPr>
        <p:txBody>
          <a:bodyPr/>
          <a:lstStyle/>
          <a:p>
            <a:pPr>
              <a:buSzPct val="80000"/>
              <a:buBlip>
                <a:blip r:embed="rId2"/>
              </a:buBlip>
            </a:pPr>
            <a:r>
              <a:rPr lang="en-GB" sz="1800" dirty="0"/>
              <a:t>Self Care Week is an opportunity to remind providers of self care services, as well as commissioners, of the importance of meeting quality standards  for self management and training.  The Quality Institute for Self Management Education and Training (QISMET)  is the only UK organisation set up to oversee the quality and certification of self management for people living with long term conditions.  </a:t>
            </a:r>
            <a:endParaRPr lang="en-GB" sz="1800" dirty="0" smtClean="0"/>
          </a:p>
          <a:p>
            <a:endParaRPr lang="en-GB" sz="1800" dirty="0"/>
          </a:p>
          <a:p>
            <a:pPr>
              <a:buSzPct val="80000"/>
              <a:buBlip>
                <a:blip r:embed="rId2"/>
              </a:buBlip>
            </a:pPr>
            <a:r>
              <a:rPr lang="en-GB" sz="1800" dirty="0" smtClean="0"/>
              <a:t>QISMET </a:t>
            </a:r>
            <a:r>
              <a:rPr lang="en-GB" sz="1800" dirty="0"/>
              <a:t>has produced a care quality standard for self management and  provides a number of routes to certification depending on the size and type of  organisation or even if you are a independent trainer.   If you are a provider of services you can benefit from being part of the  new QISMET provider networks, be recognised on the QISMET website as a quality  provider of self management services and easily demonstrate to commissioners and  the public your commitment to quality. For further information please contact </a:t>
            </a:r>
            <a:r>
              <a:rPr lang="en-GB" sz="1800" u="sng" dirty="0">
                <a:solidFill>
                  <a:schemeClr val="bg2">
                    <a:lumMod val="25000"/>
                  </a:schemeClr>
                </a:solidFill>
                <a:hlinkClick r:id="rId3"/>
              </a:rPr>
              <a:t>jim.phillips@qismet.org.uk</a:t>
            </a:r>
            <a:r>
              <a:rPr lang="en-GB" sz="1800" dirty="0"/>
              <a:t> or </a:t>
            </a:r>
            <a:r>
              <a:rPr lang="en-GB" sz="1800" u="sng" dirty="0">
                <a:hlinkClick r:id="rId4"/>
              </a:rPr>
              <a:t>sally.Cavanagh@qismet.org.uk</a:t>
            </a:r>
            <a:r>
              <a:rPr lang="en-GB" sz="1800" dirty="0"/>
              <a:t>  or visit </a:t>
            </a:r>
            <a:r>
              <a:rPr lang="en-GB" sz="1800" u="sng" dirty="0">
                <a:hlinkClick r:id="rId5"/>
              </a:rPr>
              <a:t>www.qismet.org.uk</a:t>
            </a:r>
            <a:r>
              <a:rPr lang="en-GB" sz="1800" dirty="0"/>
              <a:t>  </a:t>
            </a:r>
          </a:p>
        </p:txBody>
      </p:sp>
      <p:sp>
        <p:nvSpPr>
          <p:cNvPr id="3" name="Title 2"/>
          <p:cNvSpPr>
            <a:spLocks noGrp="1"/>
          </p:cNvSpPr>
          <p:nvPr>
            <p:ph type="title"/>
          </p:nvPr>
        </p:nvSpPr>
        <p:spPr>
          <a:xfrm>
            <a:off x="539552" y="332656"/>
            <a:ext cx="8229600" cy="622523"/>
          </a:xfrm>
        </p:spPr>
        <p:txBody>
          <a:bodyPr>
            <a:normAutofit fontScale="90000"/>
          </a:bodyPr>
          <a:lstStyle/>
          <a:p>
            <a:pPr algn="ctr"/>
            <a:r>
              <a:rPr lang="en-GB" dirty="0" smtClean="0"/>
              <a:t>What is QISMET?</a:t>
            </a:r>
            <a:endParaRPr lang="en-GB" dirty="0"/>
          </a:p>
        </p:txBody>
      </p:sp>
    </p:spTree>
    <p:extLst>
      <p:ext uri="{BB962C8B-B14F-4D97-AF65-F5344CB8AC3E}">
        <p14:creationId xmlns:p14="http://schemas.microsoft.com/office/powerpoint/2010/main" val="381074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9146" y="367509"/>
            <a:ext cx="7056783"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n-lt"/>
              </a:rPr>
              <a:t>Join in - a few ideas</a:t>
            </a:r>
            <a:endParaRPr lang="en-GB" sz="3600" dirty="0">
              <a:solidFill>
                <a:schemeClr val="tx1">
                  <a:lumMod val="75000"/>
                  <a:lumOff val="25000"/>
                </a:schemeClr>
              </a:solidFill>
              <a:latin typeface="+mn-lt"/>
            </a:endParaRPr>
          </a:p>
        </p:txBody>
      </p:sp>
      <p:graphicFrame>
        <p:nvGraphicFramePr>
          <p:cNvPr id="4" name="Diagram 3"/>
          <p:cNvGraphicFramePr/>
          <p:nvPr>
            <p:extLst>
              <p:ext uri="{D42A27DB-BD31-4B8C-83A1-F6EECF244321}">
                <p14:modId xmlns:p14="http://schemas.microsoft.com/office/powerpoint/2010/main" val="2895233463"/>
              </p:ext>
            </p:extLst>
          </p:nvPr>
        </p:nvGraphicFramePr>
        <p:xfrm>
          <a:off x="467544" y="1036057"/>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TotalTime>
  <Words>867</Words>
  <Application>Microsoft Office PowerPoint</Application>
  <PresentationFormat>On-screen Show (4:3)</PresentationFormat>
  <Paragraphs>100</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Concourse</vt:lpstr>
      <vt:lpstr>MSPhotoEd.3</vt:lpstr>
      <vt:lpstr>Self Care Week 2012 Newsletter – 2nd Edition</vt:lpstr>
      <vt:lpstr>What’s in this edition of the SCW newsletter?</vt:lpstr>
      <vt:lpstr>    Self Care Week 2012 </vt:lpstr>
      <vt:lpstr>PowerPoint Presentation</vt:lpstr>
      <vt:lpstr>PowerPoint Presentation</vt:lpstr>
      <vt:lpstr>Tell Patients about PPCs</vt:lpstr>
      <vt:lpstr>PowerPoint Presentation</vt:lpstr>
      <vt:lpstr>What is QISMET?</vt:lpstr>
      <vt:lpstr>PowerPoint Presentation</vt:lpstr>
      <vt:lpstr>Who is Getting Involved in SCW?</vt:lpstr>
      <vt:lpstr>What are you doing?</vt:lpstr>
    </vt:vector>
  </TitlesOfParts>
  <Company>PAGB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Self Care Forum</dc:title>
  <dc:creator>Gopa Mitra</dc:creator>
  <cp:lastModifiedBy>Libby Whittaker</cp:lastModifiedBy>
  <cp:revision>207</cp:revision>
  <dcterms:created xsi:type="dcterms:W3CDTF">2012-05-01T13:42:50Z</dcterms:created>
  <dcterms:modified xsi:type="dcterms:W3CDTF">2012-10-25T14:25:18Z</dcterms:modified>
</cp:coreProperties>
</file>