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0"/>
  </p:notesMasterIdLst>
  <p:handoutMasterIdLst>
    <p:handoutMasterId r:id="rId21"/>
  </p:handoutMasterIdLst>
  <p:sldIdLst>
    <p:sldId id="256" r:id="rId2"/>
    <p:sldId id="299" r:id="rId3"/>
    <p:sldId id="300" r:id="rId4"/>
    <p:sldId id="310" r:id="rId5"/>
    <p:sldId id="311" r:id="rId6"/>
    <p:sldId id="312" r:id="rId7"/>
    <p:sldId id="316" r:id="rId8"/>
    <p:sldId id="317" r:id="rId9"/>
    <p:sldId id="319" r:id="rId10"/>
    <p:sldId id="313" r:id="rId11"/>
    <p:sldId id="314" r:id="rId12"/>
    <p:sldId id="315" r:id="rId13"/>
    <p:sldId id="307" r:id="rId14"/>
    <p:sldId id="305" r:id="rId15"/>
    <p:sldId id="318" r:id="rId16"/>
    <p:sldId id="287" r:id="rId17"/>
    <p:sldId id="306" r:id="rId18"/>
    <p:sldId id="302"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FA00"/>
    <a:srgbClr val="FFFF99"/>
    <a:srgbClr val="FFCC00"/>
    <a:srgbClr val="FF99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93" autoAdjust="0"/>
    <p:restoredTop sz="95789" autoAdjust="0"/>
  </p:normalViewPr>
  <p:slideViewPr>
    <p:cSldViewPr>
      <p:cViewPr>
        <p:scale>
          <a:sx n="66" d="100"/>
          <a:sy n="66" d="100"/>
        </p:scale>
        <p:origin x="-1362" y="-8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24"/>
    </p:cViewPr>
  </p:sorterViewPr>
  <p:notesViewPr>
    <p:cSldViewPr>
      <p:cViewPr varScale="1">
        <p:scale>
          <a:sx n="53" d="100"/>
          <a:sy n="53" d="100"/>
        </p:scale>
        <p:origin x="-2688"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B9FA20-1069-4811-A914-8C39F0E1D9B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09D6D65D-393A-4FE2-8DC8-91264F1EE305}">
      <dgm:prSet phldrT="[Text]" custT="1"/>
      <dgm:spPr/>
      <dgm:t>
        <a:bodyPr/>
        <a:lstStyle/>
        <a:p>
          <a:r>
            <a:rPr lang="en-GB" sz="2000" b="1" dirty="0" smtClean="0">
              <a:latin typeface="Arial" pitchFamily="34" charset="0"/>
              <a:cs typeface="Arial" pitchFamily="34" charset="0"/>
            </a:rPr>
            <a:t>Limited resource</a:t>
          </a:r>
          <a:endParaRPr lang="en-GB" sz="2000" b="1" dirty="0">
            <a:latin typeface="Arial" pitchFamily="34" charset="0"/>
            <a:cs typeface="Arial" pitchFamily="34" charset="0"/>
          </a:endParaRPr>
        </a:p>
      </dgm:t>
    </dgm:pt>
    <dgm:pt modelId="{D57A4843-ED98-4BBA-8DF3-BED046EF8085}" type="parTrans" cxnId="{E1D515BB-5B5D-4A69-BDDD-D30479DC7250}">
      <dgm:prSet/>
      <dgm:spPr/>
      <dgm:t>
        <a:bodyPr/>
        <a:lstStyle/>
        <a:p>
          <a:endParaRPr lang="en-GB">
            <a:latin typeface="Arial" pitchFamily="34" charset="0"/>
            <a:cs typeface="Arial" pitchFamily="34" charset="0"/>
          </a:endParaRPr>
        </a:p>
      </dgm:t>
    </dgm:pt>
    <dgm:pt modelId="{1CB3C12B-9764-4A8E-B75B-13AC7A0ACFBF}" type="sibTrans" cxnId="{E1D515BB-5B5D-4A69-BDDD-D30479DC7250}">
      <dgm:prSet/>
      <dgm:spPr/>
      <dgm:t>
        <a:bodyPr/>
        <a:lstStyle/>
        <a:p>
          <a:endParaRPr lang="en-GB">
            <a:latin typeface="Arial" pitchFamily="34" charset="0"/>
            <a:cs typeface="Arial" pitchFamily="34" charset="0"/>
          </a:endParaRPr>
        </a:p>
      </dgm:t>
    </dgm:pt>
    <dgm:pt modelId="{80126D3E-4002-4F34-ADCD-E02E277E4B56}">
      <dgm:prSet phldrT="[Tex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Post details on internal and public-facing websites</a:t>
          </a:r>
          <a:endParaRPr lang="en-GB" sz="1200" b="1" dirty="0">
            <a:solidFill>
              <a:schemeClr val="tx1"/>
            </a:solidFill>
            <a:latin typeface="Arial" pitchFamily="34" charset="0"/>
            <a:cs typeface="Arial" pitchFamily="34" charset="0"/>
          </a:endParaRPr>
        </a:p>
      </dgm:t>
    </dgm:pt>
    <dgm:pt modelId="{1DA4BAED-2543-4E6A-9D23-877861692D28}" type="parTrans" cxnId="{2BB05A19-89BF-4889-9D2A-E70E11C3D4FB}">
      <dgm:prSet/>
      <dgm:spPr/>
      <dgm:t>
        <a:bodyPr/>
        <a:lstStyle/>
        <a:p>
          <a:endParaRPr lang="en-GB">
            <a:latin typeface="Arial" pitchFamily="34" charset="0"/>
            <a:cs typeface="Arial" pitchFamily="34" charset="0"/>
          </a:endParaRPr>
        </a:p>
      </dgm:t>
    </dgm:pt>
    <dgm:pt modelId="{BA2B29C7-0657-4923-8AA7-3F89C7A501E3}" type="sibTrans" cxnId="{2BB05A19-89BF-4889-9D2A-E70E11C3D4FB}">
      <dgm:prSet/>
      <dgm:spPr/>
      <dgm:t>
        <a:bodyPr/>
        <a:lstStyle/>
        <a:p>
          <a:endParaRPr lang="en-GB">
            <a:latin typeface="Arial" pitchFamily="34" charset="0"/>
            <a:cs typeface="Arial" pitchFamily="34" charset="0"/>
          </a:endParaRPr>
        </a:p>
      </dgm:t>
    </dgm:pt>
    <dgm:pt modelId="{9F6EF038-9DF9-4996-B5C5-42775C2EF9E4}">
      <dgm:prSet phldrT="[Text]" custT="1"/>
      <dgm:spPr/>
      <dgm:t>
        <a:bodyPr/>
        <a:lstStyle/>
        <a:p>
          <a:r>
            <a:rPr lang="en-GB" sz="2000" b="1" dirty="0" smtClean="0">
              <a:latin typeface="Arial" pitchFamily="34" charset="0"/>
              <a:cs typeface="Arial" pitchFamily="34" charset="0"/>
            </a:rPr>
            <a:t>Moderate resource</a:t>
          </a:r>
          <a:endParaRPr lang="en-GB" sz="2000" b="1" dirty="0">
            <a:latin typeface="Arial" pitchFamily="34" charset="0"/>
            <a:cs typeface="Arial" pitchFamily="34" charset="0"/>
          </a:endParaRPr>
        </a:p>
      </dgm:t>
    </dgm:pt>
    <dgm:pt modelId="{8013173E-CB30-442C-8C80-E08195BBC5D5}" type="parTrans" cxnId="{DD2233A9-3150-4A9F-9E63-7C2A5D1DF6F6}">
      <dgm:prSet/>
      <dgm:spPr/>
      <dgm:t>
        <a:bodyPr/>
        <a:lstStyle/>
        <a:p>
          <a:endParaRPr lang="en-GB">
            <a:latin typeface="Arial" pitchFamily="34" charset="0"/>
            <a:cs typeface="Arial" pitchFamily="34" charset="0"/>
          </a:endParaRPr>
        </a:p>
      </dgm:t>
    </dgm:pt>
    <dgm:pt modelId="{A81F8639-DC8F-41A7-9186-0BC0FCC9616E}" type="sibTrans" cxnId="{DD2233A9-3150-4A9F-9E63-7C2A5D1DF6F6}">
      <dgm:prSet/>
      <dgm:spPr/>
      <dgm:t>
        <a:bodyPr/>
        <a:lstStyle/>
        <a:p>
          <a:endParaRPr lang="en-GB">
            <a:latin typeface="Arial" pitchFamily="34" charset="0"/>
            <a:cs typeface="Arial" pitchFamily="34" charset="0"/>
          </a:endParaRPr>
        </a:p>
      </dgm:t>
    </dgm:pt>
    <dgm:pt modelId="{AFADC79A-DB08-45D3-8643-81CCED457D60}">
      <dgm:prSet phldrT="[Text]" custT="1"/>
      <dgm:spPr/>
      <dgm:t>
        <a:bodyPr/>
        <a:lstStyle/>
        <a:p>
          <a:r>
            <a:rPr lang="en-GB" sz="2000" b="1" dirty="0" smtClean="0">
              <a:latin typeface="Arial" pitchFamily="34" charset="0"/>
              <a:cs typeface="Arial" pitchFamily="34" charset="0"/>
            </a:rPr>
            <a:t>Extensive resource</a:t>
          </a:r>
          <a:endParaRPr lang="en-GB" sz="2000" b="1" dirty="0">
            <a:latin typeface="Arial" pitchFamily="34" charset="0"/>
            <a:cs typeface="Arial" pitchFamily="34" charset="0"/>
          </a:endParaRPr>
        </a:p>
      </dgm:t>
    </dgm:pt>
    <dgm:pt modelId="{6B67B55A-1F36-450B-8E42-7EA58CB27F15}" type="parTrans" cxnId="{7EDF432F-F291-4D12-9C53-40C0272F5BC3}">
      <dgm:prSet/>
      <dgm:spPr/>
      <dgm:t>
        <a:bodyPr/>
        <a:lstStyle/>
        <a:p>
          <a:endParaRPr lang="en-GB">
            <a:latin typeface="Arial" pitchFamily="34" charset="0"/>
            <a:cs typeface="Arial" pitchFamily="34" charset="0"/>
          </a:endParaRPr>
        </a:p>
      </dgm:t>
    </dgm:pt>
    <dgm:pt modelId="{3E80D286-FA47-49D9-9B15-1A241678D2E3}" type="sibTrans" cxnId="{7EDF432F-F291-4D12-9C53-40C0272F5BC3}">
      <dgm:prSet/>
      <dgm:spPr/>
      <dgm:t>
        <a:bodyPr/>
        <a:lstStyle/>
        <a:p>
          <a:endParaRPr lang="en-GB">
            <a:latin typeface="Arial" pitchFamily="34" charset="0"/>
            <a:cs typeface="Arial" pitchFamily="34" charset="0"/>
          </a:endParaRPr>
        </a:p>
      </dgm:t>
    </dgm:pt>
    <dgm:pt modelId="{18EB11FF-57A2-40E4-AA5E-099274D9FE70}">
      <dgm:prSet phldrT="[Tex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Team up with local voluntary sector specialists on awareness raising activity</a:t>
          </a:r>
          <a:endParaRPr lang="en-GB" sz="1200" b="1" dirty="0">
            <a:solidFill>
              <a:schemeClr val="tx1"/>
            </a:solidFill>
            <a:latin typeface="Arial" pitchFamily="34" charset="0"/>
            <a:cs typeface="Arial" pitchFamily="34" charset="0"/>
          </a:endParaRPr>
        </a:p>
      </dgm:t>
    </dgm:pt>
    <dgm:pt modelId="{D757E5B1-1552-43BC-A9D7-02243F18CD2E}" type="parTrans" cxnId="{26501AC1-0169-4458-ABF1-48B843860C89}">
      <dgm:prSet/>
      <dgm:spPr/>
      <dgm:t>
        <a:bodyPr/>
        <a:lstStyle/>
        <a:p>
          <a:endParaRPr lang="en-GB">
            <a:latin typeface="Arial" pitchFamily="34" charset="0"/>
            <a:cs typeface="Arial" pitchFamily="34" charset="0"/>
          </a:endParaRPr>
        </a:p>
      </dgm:t>
    </dgm:pt>
    <dgm:pt modelId="{11656C02-1352-4AF5-AB33-720A5AE8C8FC}" type="sibTrans" cxnId="{26501AC1-0169-4458-ABF1-48B843860C89}">
      <dgm:prSet/>
      <dgm:spPr/>
      <dgm:t>
        <a:bodyPr/>
        <a:lstStyle/>
        <a:p>
          <a:endParaRPr lang="en-GB">
            <a:latin typeface="Arial" pitchFamily="34" charset="0"/>
            <a:cs typeface="Arial" pitchFamily="34" charset="0"/>
          </a:endParaRPr>
        </a:p>
      </dgm:t>
    </dgm:pt>
    <dgm:pt modelId="{F2CA7D77-BF38-48DB-952F-B388941D1542}">
      <dgm:prSe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Link to other organisations’ self care initiatives</a:t>
          </a:r>
          <a:endParaRPr lang="en-GB" sz="1200" b="1" dirty="0">
            <a:solidFill>
              <a:schemeClr val="tx1"/>
            </a:solidFill>
            <a:latin typeface="Arial" pitchFamily="34" charset="0"/>
            <a:cs typeface="Arial" pitchFamily="34" charset="0"/>
          </a:endParaRPr>
        </a:p>
      </dgm:t>
    </dgm:pt>
    <dgm:pt modelId="{D9CF5ECC-4DA9-4DB4-86FE-EFC012D59235}" type="parTrans" cxnId="{B7D6772D-51EB-4528-B891-BD65194BA8D5}">
      <dgm:prSet/>
      <dgm:spPr/>
      <dgm:t>
        <a:bodyPr/>
        <a:lstStyle/>
        <a:p>
          <a:endParaRPr lang="en-GB">
            <a:latin typeface="Arial" pitchFamily="34" charset="0"/>
            <a:cs typeface="Arial" pitchFamily="34" charset="0"/>
          </a:endParaRPr>
        </a:p>
      </dgm:t>
    </dgm:pt>
    <dgm:pt modelId="{9061D65E-7C63-4EB9-B303-A2AD1ED16365}" type="sibTrans" cxnId="{B7D6772D-51EB-4528-B891-BD65194BA8D5}">
      <dgm:prSet/>
      <dgm:spPr/>
      <dgm:t>
        <a:bodyPr/>
        <a:lstStyle/>
        <a:p>
          <a:endParaRPr lang="en-GB">
            <a:latin typeface="Arial" pitchFamily="34" charset="0"/>
            <a:cs typeface="Arial" pitchFamily="34" charset="0"/>
          </a:endParaRPr>
        </a:p>
      </dgm:t>
    </dgm:pt>
    <dgm:pt modelId="{29378C69-E7D9-4F62-9BF6-753946F48462}">
      <dgm:prSe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Ensure Chief Executive is aware of activity</a:t>
          </a:r>
          <a:endParaRPr lang="en-GB" sz="1200" b="1" dirty="0">
            <a:solidFill>
              <a:schemeClr val="tx1"/>
            </a:solidFill>
            <a:latin typeface="Arial" pitchFamily="34" charset="0"/>
            <a:cs typeface="Arial" pitchFamily="34" charset="0"/>
          </a:endParaRPr>
        </a:p>
      </dgm:t>
    </dgm:pt>
    <dgm:pt modelId="{65A7EBA8-8330-44D9-8CE7-5C4091E5B3D0}" type="parTrans" cxnId="{334BCFD7-BBB5-45AD-83AA-02A6E4F7B690}">
      <dgm:prSet/>
      <dgm:spPr/>
      <dgm:t>
        <a:bodyPr/>
        <a:lstStyle/>
        <a:p>
          <a:endParaRPr lang="en-GB">
            <a:latin typeface="Arial" pitchFamily="34" charset="0"/>
            <a:cs typeface="Arial" pitchFamily="34" charset="0"/>
          </a:endParaRPr>
        </a:p>
      </dgm:t>
    </dgm:pt>
    <dgm:pt modelId="{83AA3C40-37BF-4C42-9AB2-C2AB0C8FD003}" type="sibTrans" cxnId="{334BCFD7-BBB5-45AD-83AA-02A6E4F7B690}">
      <dgm:prSet/>
      <dgm:spPr/>
      <dgm:t>
        <a:bodyPr/>
        <a:lstStyle/>
        <a:p>
          <a:endParaRPr lang="en-GB">
            <a:latin typeface="Arial" pitchFamily="34" charset="0"/>
            <a:cs typeface="Arial" pitchFamily="34" charset="0"/>
          </a:endParaRPr>
        </a:p>
      </dgm:t>
    </dgm:pt>
    <dgm:pt modelId="{EBA9A963-0AC5-4C4D-89C2-7991B3A94B87}">
      <dgm:prSe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Mention Self Care Week 2012 in presentations and speeches</a:t>
          </a:r>
          <a:endParaRPr lang="en-GB" sz="1200" b="1" dirty="0">
            <a:solidFill>
              <a:schemeClr val="tx1"/>
            </a:solidFill>
            <a:latin typeface="Arial" pitchFamily="34" charset="0"/>
            <a:cs typeface="Arial" pitchFamily="34" charset="0"/>
          </a:endParaRPr>
        </a:p>
      </dgm:t>
    </dgm:pt>
    <dgm:pt modelId="{B3E806A4-2044-4466-B5BE-BA42A5442C35}" type="parTrans" cxnId="{9C1BC6D5-7765-4758-B650-42A31F0BA77D}">
      <dgm:prSet/>
      <dgm:spPr/>
      <dgm:t>
        <a:bodyPr/>
        <a:lstStyle/>
        <a:p>
          <a:endParaRPr lang="en-GB">
            <a:latin typeface="Arial" pitchFamily="34" charset="0"/>
            <a:cs typeface="Arial" pitchFamily="34" charset="0"/>
          </a:endParaRPr>
        </a:p>
      </dgm:t>
    </dgm:pt>
    <dgm:pt modelId="{1676694A-0EBD-4E54-8D31-991992DBBA9B}" type="sibTrans" cxnId="{9C1BC6D5-7765-4758-B650-42A31F0BA77D}">
      <dgm:prSet/>
      <dgm:spPr/>
      <dgm:t>
        <a:bodyPr/>
        <a:lstStyle/>
        <a:p>
          <a:endParaRPr lang="en-GB">
            <a:latin typeface="Arial" pitchFamily="34" charset="0"/>
            <a:cs typeface="Arial" pitchFamily="34" charset="0"/>
          </a:endParaRPr>
        </a:p>
      </dgm:t>
    </dgm:pt>
    <dgm:pt modelId="{54421A30-A46D-45EC-BAF1-A90DD74ABD0B}">
      <dgm:prSet phldrT="[Tex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Publish articles in public and staff facing newsletters and websites</a:t>
          </a:r>
          <a:endParaRPr lang="en-GB" sz="1200" b="1" dirty="0">
            <a:solidFill>
              <a:schemeClr val="tx1"/>
            </a:solidFill>
            <a:latin typeface="Arial" pitchFamily="34" charset="0"/>
            <a:cs typeface="Arial" pitchFamily="34" charset="0"/>
          </a:endParaRPr>
        </a:p>
      </dgm:t>
    </dgm:pt>
    <dgm:pt modelId="{04E1596D-A7C1-4D29-8C76-21E54F776C92}" type="parTrans" cxnId="{657B4285-5C75-4062-85EB-1E3A57D02C38}">
      <dgm:prSet/>
      <dgm:spPr/>
      <dgm:t>
        <a:bodyPr/>
        <a:lstStyle/>
        <a:p>
          <a:endParaRPr lang="en-GB">
            <a:latin typeface="Arial" pitchFamily="34" charset="0"/>
            <a:cs typeface="Arial" pitchFamily="34" charset="0"/>
          </a:endParaRPr>
        </a:p>
      </dgm:t>
    </dgm:pt>
    <dgm:pt modelId="{AFA1EE27-23E6-4FA0-BA36-D07BE312D06F}" type="sibTrans" cxnId="{657B4285-5C75-4062-85EB-1E3A57D02C38}">
      <dgm:prSet/>
      <dgm:spPr/>
      <dgm:t>
        <a:bodyPr/>
        <a:lstStyle/>
        <a:p>
          <a:endParaRPr lang="en-GB">
            <a:latin typeface="Arial" pitchFamily="34" charset="0"/>
            <a:cs typeface="Arial" pitchFamily="34" charset="0"/>
          </a:endParaRPr>
        </a:p>
      </dgm:t>
    </dgm:pt>
    <dgm:pt modelId="{5436600E-6E49-446A-9E0D-9D83816BF53B}">
      <dgm:prSe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Tailor, print off and display posters in patient/staff areas</a:t>
          </a:r>
          <a:endParaRPr lang="en-GB" sz="1200" b="1" dirty="0">
            <a:solidFill>
              <a:schemeClr val="tx1"/>
            </a:solidFill>
            <a:latin typeface="Arial" pitchFamily="34" charset="0"/>
            <a:cs typeface="Arial" pitchFamily="34" charset="0"/>
          </a:endParaRPr>
        </a:p>
      </dgm:t>
    </dgm:pt>
    <dgm:pt modelId="{C3C17B23-041B-4D1C-9959-8496501B352A}" type="parTrans" cxnId="{6AF8E70D-AC85-402B-B364-1A8BA23DBA06}">
      <dgm:prSet/>
      <dgm:spPr/>
      <dgm:t>
        <a:bodyPr/>
        <a:lstStyle/>
        <a:p>
          <a:endParaRPr lang="en-GB">
            <a:latin typeface="Arial" pitchFamily="34" charset="0"/>
            <a:cs typeface="Arial" pitchFamily="34" charset="0"/>
          </a:endParaRPr>
        </a:p>
      </dgm:t>
    </dgm:pt>
    <dgm:pt modelId="{59CC148F-BC57-4DBF-81E8-20A2EFD16BAE}" type="sibTrans" cxnId="{6AF8E70D-AC85-402B-B364-1A8BA23DBA06}">
      <dgm:prSet/>
      <dgm:spPr/>
      <dgm:t>
        <a:bodyPr/>
        <a:lstStyle/>
        <a:p>
          <a:endParaRPr lang="en-GB">
            <a:latin typeface="Arial" pitchFamily="34" charset="0"/>
            <a:cs typeface="Arial" pitchFamily="34" charset="0"/>
          </a:endParaRPr>
        </a:p>
      </dgm:t>
    </dgm:pt>
    <dgm:pt modelId="{2B097215-51E8-4286-A0F0-1A46EEC974B4}">
      <dgm:prSe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Run awareness sessions for patients to talk to nurses about managing their condition; involve PPGs</a:t>
          </a:r>
          <a:endParaRPr lang="en-GB" sz="1200" b="1" dirty="0">
            <a:solidFill>
              <a:schemeClr val="tx1"/>
            </a:solidFill>
            <a:latin typeface="Arial" pitchFamily="34" charset="0"/>
            <a:cs typeface="Arial" pitchFamily="34" charset="0"/>
          </a:endParaRPr>
        </a:p>
      </dgm:t>
    </dgm:pt>
    <dgm:pt modelId="{327D59F4-0CCA-4818-AFA8-C4F784A4F5C5}" type="parTrans" cxnId="{F91DA999-7838-449C-AF09-DDCA8AB4FAEC}">
      <dgm:prSet/>
      <dgm:spPr/>
      <dgm:t>
        <a:bodyPr/>
        <a:lstStyle/>
        <a:p>
          <a:endParaRPr lang="en-GB">
            <a:latin typeface="Arial" pitchFamily="34" charset="0"/>
            <a:cs typeface="Arial" pitchFamily="34" charset="0"/>
          </a:endParaRPr>
        </a:p>
      </dgm:t>
    </dgm:pt>
    <dgm:pt modelId="{E3319A49-DB04-48F5-A104-2E9A5C70D288}" type="sibTrans" cxnId="{F91DA999-7838-449C-AF09-DDCA8AB4FAEC}">
      <dgm:prSet/>
      <dgm:spPr/>
      <dgm:t>
        <a:bodyPr/>
        <a:lstStyle/>
        <a:p>
          <a:endParaRPr lang="en-GB">
            <a:latin typeface="Arial" pitchFamily="34" charset="0"/>
            <a:cs typeface="Arial" pitchFamily="34" charset="0"/>
          </a:endParaRPr>
        </a:p>
      </dgm:t>
    </dgm:pt>
    <dgm:pt modelId="{8C0C5CF1-E12F-48DE-BDA2-6840D412C39E}">
      <dgm:prSe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Create resources for local journalists </a:t>
          </a:r>
          <a:endParaRPr lang="en-GB" sz="1200" b="1" dirty="0">
            <a:solidFill>
              <a:schemeClr val="tx1"/>
            </a:solidFill>
            <a:latin typeface="Arial" pitchFamily="34" charset="0"/>
            <a:cs typeface="Arial" pitchFamily="34" charset="0"/>
          </a:endParaRPr>
        </a:p>
      </dgm:t>
    </dgm:pt>
    <dgm:pt modelId="{B7A69E7F-A6A8-406F-8BBA-9F46A593E009}" type="parTrans" cxnId="{4CB0CF39-FB6C-482D-BC76-DFBC09640F62}">
      <dgm:prSet/>
      <dgm:spPr/>
      <dgm:t>
        <a:bodyPr/>
        <a:lstStyle/>
        <a:p>
          <a:endParaRPr lang="en-GB">
            <a:latin typeface="Arial" pitchFamily="34" charset="0"/>
            <a:cs typeface="Arial" pitchFamily="34" charset="0"/>
          </a:endParaRPr>
        </a:p>
      </dgm:t>
    </dgm:pt>
    <dgm:pt modelId="{B0212FF9-F1D2-4B13-B106-9FBA2708A451}" type="sibTrans" cxnId="{4CB0CF39-FB6C-482D-BC76-DFBC09640F62}">
      <dgm:prSet/>
      <dgm:spPr/>
      <dgm:t>
        <a:bodyPr/>
        <a:lstStyle/>
        <a:p>
          <a:endParaRPr lang="en-GB">
            <a:latin typeface="Arial" pitchFamily="34" charset="0"/>
            <a:cs typeface="Arial" pitchFamily="34" charset="0"/>
          </a:endParaRPr>
        </a:p>
      </dgm:t>
    </dgm:pt>
    <dgm:pt modelId="{B9E68D2E-B3A2-40C1-A00B-78886FC3F64A}">
      <dgm:prSet custT="1"/>
      <dgm:spPr>
        <a:solidFill>
          <a:schemeClr val="bg1"/>
        </a:solidFill>
        <a:ln>
          <a:solidFill>
            <a:schemeClr val="accent1">
              <a:lumMod val="75000"/>
            </a:schemeClr>
          </a:solidFill>
        </a:ln>
      </dgm:spPr>
      <dgm:t>
        <a:bodyPr/>
        <a:lstStyle/>
        <a:p>
          <a:r>
            <a:rPr lang="en-GB" sz="1200" b="1" dirty="0" smtClean="0">
              <a:solidFill>
                <a:schemeClr val="tx1"/>
              </a:solidFill>
              <a:latin typeface="Arial" pitchFamily="34" charset="0"/>
              <a:cs typeface="Arial" pitchFamily="34" charset="0"/>
            </a:rPr>
            <a:t>Launch a self care initiative such as a cough/cold and flu campaign aimed at the general public and those vulnerable to these viruses and invite local media along</a:t>
          </a:r>
          <a:endParaRPr lang="en-GB" sz="1200" b="1" dirty="0">
            <a:solidFill>
              <a:schemeClr val="tx1"/>
            </a:solidFill>
            <a:latin typeface="Arial" pitchFamily="34" charset="0"/>
            <a:cs typeface="Arial" pitchFamily="34" charset="0"/>
          </a:endParaRPr>
        </a:p>
      </dgm:t>
    </dgm:pt>
    <dgm:pt modelId="{A32116DE-C671-412A-AE2D-4CF50AE5D94B}" type="parTrans" cxnId="{6C9F7D42-1914-4CDB-9CBF-F948FEA9C67D}">
      <dgm:prSet/>
      <dgm:spPr/>
      <dgm:t>
        <a:bodyPr/>
        <a:lstStyle/>
        <a:p>
          <a:endParaRPr lang="en-GB">
            <a:latin typeface="Arial" pitchFamily="34" charset="0"/>
            <a:cs typeface="Arial" pitchFamily="34" charset="0"/>
          </a:endParaRPr>
        </a:p>
      </dgm:t>
    </dgm:pt>
    <dgm:pt modelId="{973EE4CC-DCF7-4FD7-A06E-511BBDB351DA}" type="sibTrans" cxnId="{6C9F7D42-1914-4CDB-9CBF-F948FEA9C67D}">
      <dgm:prSet/>
      <dgm:spPr/>
      <dgm:t>
        <a:bodyPr/>
        <a:lstStyle/>
        <a:p>
          <a:endParaRPr lang="en-GB">
            <a:latin typeface="Arial" pitchFamily="34" charset="0"/>
            <a:cs typeface="Arial" pitchFamily="34" charset="0"/>
          </a:endParaRPr>
        </a:p>
      </dgm:t>
    </dgm:pt>
    <dgm:pt modelId="{4334A146-383B-4FF2-AD61-8017EECFEBDA}" type="pres">
      <dgm:prSet presAssocID="{95B9FA20-1069-4811-A914-8C39F0E1D9B1}" presName="theList" presStyleCnt="0">
        <dgm:presLayoutVars>
          <dgm:dir/>
          <dgm:animLvl val="lvl"/>
          <dgm:resizeHandles val="exact"/>
        </dgm:presLayoutVars>
      </dgm:prSet>
      <dgm:spPr/>
      <dgm:t>
        <a:bodyPr/>
        <a:lstStyle/>
        <a:p>
          <a:endParaRPr lang="en-GB"/>
        </a:p>
      </dgm:t>
    </dgm:pt>
    <dgm:pt modelId="{137EF964-FCF7-4E97-A28B-45C16950F082}" type="pres">
      <dgm:prSet presAssocID="{09D6D65D-393A-4FE2-8DC8-91264F1EE305}" presName="compNode" presStyleCnt="0"/>
      <dgm:spPr/>
    </dgm:pt>
    <dgm:pt modelId="{04ED6A41-B815-4B90-9766-3C5520EA5B60}" type="pres">
      <dgm:prSet presAssocID="{09D6D65D-393A-4FE2-8DC8-91264F1EE305}" presName="aNode" presStyleLbl="bgShp" presStyleIdx="0" presStyleCnt="3" custLinFactNeighborX="-2755" custLinFactNeighborY="-175"/>
      <dgm:spPr/>
      <dgm:t>
        <a:bodyPr/>
        <a:lstStyle/>
        <a:p>
          <a:endParaRPr lang="en-GB"/>
        </a:p>
      </dgm:t>
    </dgm:pt>
    <dgm:pt modelId="{EC4601E3-989F-4CDC-84C2-7B8654323B6A}" type="pres">
      <dgm:prSet presAssocID="{09D6D65D-393A-4FE2-8DC8-91264F1EE305}" presName="textNode" presStyleLbl="bgShp" presStyleIdx="0" presStyleCnt="3"/>
      <dgm:spPr/>
      <dgm:t>
        <a:bodyPr/>
        <a:lstStyle/>
        <a:p>
          <a:endParaRPr lang="en-GB"/>
        </a:p>
      </dgm:t>
    </dgm:pt>
    <dgm:pt modelId="{1065DD90-78E4-4361-8695-5CEF6C1DC79E}" type="pres">
      <dgm:prSet presAssocID="{09D6D65D-393A-4FE2-8DC8-91264F1EE305}" presName="compChildNode" presStyleCnt="0"/>
      <dgm:spPr/>
    </dgm:pt>
    <dgm:pt modelId="{67F0988A-28D5-4584-BC35-AF11304FB142}" type="pres">
      <dgm:prSet presAssocID="{09D6D65D-393A-4FE2-8DC8-91264F1EE305}" presName="theInnerList" presStyleCnt="0"/>
      <dgm:spPr/>
    </dgm:pt>
    <dgm:pt modelId="{8E33C962-C6A9-433D-81A8-8791C7190398}" type="pres">
      <dgm:prSet presAssocID="{80126D3E-4002-4F34-ADCD-E02E277E4B56}" presName="childNode" presStyleLbl="node1" presStyleIdx="0" presStyleCnt="10" custScaleY="2000000" custLinFactY="-600000" custLinFactNeighborX="1033" custLinFactNeighborY="-635969">
        <dgm:presLayoutVars>
          <dgm:bulletEnabled val="1"/>
        </dgm:presLayoutVars>
      </dgm:prSet>
      <dgm:spPr/>
      <dgm:t>
        <a:bodyPr/>
        <a:lstStyle/>
        <a:p>
          <a:endParaRPr lang="en-GB"/>
        </a:p>
      </dgm:t>
    </dgm:pt>
    <dgm:pt modelId="{D90D2F02-3B0D-4DB9-85A7-6651CF825B04}" type="pres">
      <dgm:prSet presAssocID="{80126D3E-4002-4F34-ADCD-E02E277E4B56}" presName="aSpace2" presStyleCnt="0"/>
      <dgm:spPr/>
    </dgm:pt>
    <dgm:pt modelId="{382B360F-0706-4C1A-8B34-3010325C4B1B}" type="pres">
      <dgm:prSet presAssocID="{F2CA7D77-BF38-48DB-952F-B388941D1542}" presName="childNode" presStyleLbl="node1" presStyleIdx="1" presStyleCnt="10" custScaleY="2000000" custLinFactY="-400000" custLinFactNeighborX="1033" custLinFactNeighborY="-423375">
        <dgm:presLayoutVars>
          <dgm:bulletEnabled val="1"/>
        </dgm:presLayoutVars>
      </dgm:prSet>
      <dgm:spPr/>
      <dgm:t>
        <a:bodyPr/>
        <a:lstStyle/>
        <a:p>
          <a:endParaRPr lang="en-GB"/>
        </a:p>
      </dgm:t>
    </dgm:pt>
    <dgm:pt modelId="{E394DCE8-6E4F-484C-8922-CF8713781A9D}" type="pres">
      <dgm:prSet presAssocID="{F2CA7D77-BF38-48DB-952F-B388941D1542}" presName="aSpace2" presStyleCnt="0"/>
      <dgm:spPr/>
    </dgm:pt>
    <dgm:pt modelId="{C8A643F6-AAFE-4E13-9475-225C27EAEDF3}" type="pres">
      <dgm:prSet presAssocID="{29378C69-E7D9-4F62-9BF6-753946F48462}" presName="childNode" presStyleLbl="node1" presStyleIdx="2" presStyleCnt="10" custScaleY="2000000" custLinFactY="-200000" custLinFactNeighborX="1033" custLinFactNeighborY="-210778">
        <dgm:presLayoutVars>
          <dgm:bulletEnabled val="1"/>
        </dgm:presLayoutVars>
      </dgm:prSet>
      <dgm:spPr/>
      <dgm:t>
        <a:bodyPr/>
        <a:lstStyle/>
        <a:p>
          <a:endParaRPr lang="en-GB"/>
        </a:p>
      </dgm:t>
    </dgm:pt>
    <dgm:pt modelId="{9A2C6C0E-9502-4818-BE7D-D9449E20A8F8}" type="pres">
      <dgm:prSet presAssocID="{29378C69-E7D9-4F62-9BF6-753946F48462}" presName="aSpace2" presStyleCnt="0"/>
      <dgm:spPr/>
    </dgm:pt>
    <dgm:pt modelId="{019B065B-7E04-4FFA-995C-7BF26A086E65}" type="pres">
      <dgm:prSet presAssocID="{EBA9A963-0AC5-4C4D-89C2-7991B3A94B87}" presName="childNode" presStyleLbl="node1" presStyleIdx="3" presStyleCnt="10" custScaleY="2000000">
        <dgm:presLayoutVars>
          <dgm:bulletEnabled val="1"/>
        </dgm:presLayoutVars>
      </dgm:prSet>
      <dgm:spPr/>
      <dgm:t>
        <a:bodyPr/>
        <a:lstStyle/>
        <a:p>
          <a:endParaRPr lang="en-GB"/>
        </a:p>
      </dgm:t>
    </dgm:pt>
    <dgm:pt modelId="{7436B285-CA67-4D1D-8F4E-338D5A1B157D}" type="pres">
      <dgm:prSet presAssocID="{09D6D65D-393A-4FE2-8DC8-91264F1EE305}" presName="aSpace" presStyleCnt="0"/>
      <dgm:spPr/>
    </dgm:pt>
    <dgm:pt modelId="{4F7B5691-77CC-4426-A296-1C217A68B4B8}" type="pres">
      <dgm:prSet presAssocID="{9F6EF038-9DF9-4996-B5C5-42775C2EF9E4}" presName="compNode" presStyleCnt="0"/>
      <dgm:spPr/>
    </dgm:pt>
    <dgm:pt modelId="{63613E2F-9EBF-4E60-AD9B-DA872CC1FAA2}" type="pres">
      <dgm:prSet presAssocID="{9F6EF038-9DF9-4996-B5C5-42775C2EF9E4}" presName="aNode" presStyleLbl="bgShp" presStyleIdx="1" presStyleCnt="3"/>
      <dgm:spPr/>
      <dgm:t>
        <a:bodyPr/>
        <a:lstStyle/>
        <a:p>
          <a:endParaRPr lang="en-GB"/>
        </a:p>
      </dgm:t>
    </dgm:pt>
    <dgm:pt modelId="{7A532265-6B4F-426D-A483-C0FA15EBE4AE}" type="pres">
      <dgm:prSet presAssocID="{9F6EF038-9DF9-4996-B5C5-42775C2EF9E4}" presName="textNode" presStyleLbl="bgShp" presStyleIdx="1" presStyleCnt="3"/>
      <dgm:spPr/>
      <dgm:t>
        <a:bodyPr/>
        <a:lstStyle/>
        <a:p>
          <a:endParaRPr lang="en-GB"/>
        </a:p>
      </dgm:t>
    </dgm:pt>
    <dgm:pt modelId="{8ED2A563-CE53-466F-87C1-FF42AC1C4BED}" type="pres">
      <dgm:prSet presAssocID="{9F6EF038-9DF9-4996-B5C5-42775C2EF9E4}" presName="compChildNode" presStyleCnt="0"/>
      <dgm:spPr/>
    </dgm:pt>
    <dgm:pt modelId="{312E58C5-12C2-46C9-B43A-EDF40F90F7B0}" type="pres">
      <dgm:prSet presAssocID="{9F6EF038-9DF9-4996-B5C5-42775C2EF9E4}" presName="theInnerList" presStyleCnt="0"/>
      <dgm:spPr/>
    </dgm:pt>
    <dgm:pt modelId="{0FEBAF14-16D3-4D45-94A2-DD9763F62DF4}" type="pres">
      <dgm:prSet presAssocID="{54421A30-A46D-45EC-BAF1-A90DD74ABD0B}" presName="childNode" presStyleLbl="node1" presStyleIdx="4" presStyleCnt="10" custScaleY="2000000" custLinFactY="-500000" custLinFactNeighborY="-535947">
        <dgm:presLayoutVars>
          <dgm:bulletEnabled val="1"/>
        </dgm:presLayoutVars>
      </dgm:prSet>
      <dgm:spPr/>
      <dgm:t>
        <a:bodyPr/>
        <a:lstStyle/>
        <a:p>
          <a:endParaRPr lang="en-GB"/>
        </a:p>
      </dgm:t>
    </dgm:pt>
    <dgm:pt modelId="{DFB10428-6EDC-4448-B219-E4FA75969815}" type="pres">
      <dgm:prSet presAssocID="{54421A30-A46D-45EC-BAF1-A90DD74ABD0B}" presName="aSpace2" presStyleCnt="0"/>
      <dgm:spPr/>
    </dgm:pt>
    <dgm:pt modelId="{D2396240-4AF3-4078-9013-D9D7E49D89E8}" type="pres">
      <dgm:prSet presAssocID="{5436600E-6E49-446A-9E0D-9D83816BF53B}" presName="childNode" presStyleLbl="node1" presStyleIdx="5" presStyleCnt="10" custScaleY="2000000" custLinFactY="-400000" custLinFactNeighborY="-423375">
        <dgm:presLayoutVars>
          <dgm:bulletEnabled val="1"/>
        </dgm:presLayoutVars>
      </dgm:prSet>
      <dgm:spPr/>
      <dgm:t>
        <a:bodyPr/>
        <a:lstStyle/>
        <a:p>
          <a:endParaRPr lang="en-GB"/>
        </a:p>
      </dgm:t>
    </dgm:pt>
    <dgm:pt modelId="{50318672-65B5-4E16-B8E4-13F005D52D5E}" type="pres">
      <dgm:prSet presAssocID="{5436600E-6E49-446A-9E0D-9D83816BF53B}" presName="aSpace2" presStyleCnt="0"/>
      <dgm:spPr/>
    </dgm:pt>
    <dgm:pt modelId="{E78901A0-A90C-43A1-BF91-C1A8D6A06E5E}" type="pres">
      <dgm:prSet presAssocID="{2B097215-51E8-4286-A0F0-1A46EEC974B4}" presName="childNode" presStyleLbl="node1" presStyleIdx="6" presStyleCnt="10" custScaleY="2000000" custLinFactY="-178426" custLinFactNeighborY="-200000">
        <dgm:presLayoutVars>
          <dgm:bulletEnabled val="1"/>
        </dgm:presLayoutVars>
      </dgm:prSet>
      <dgm:spPr/>
      <dgm:t>
        <a:bodyPr/>
        <a:lstStyle/>
        <a:p>
          <a:endParaRPr lang="en-GB"/>
        </a:p>
      </dgm:t>
    </dgm:pt>
    <dgm:pt modelId="{D1EE6BD1-04CE-45A4-9C86-FC049B1DA0F6}" type="pres">
      <dgm:prSet presAssocID="{2B097215-51E8-4286-A0F0-1A46EEC974B4}" presName="aSpace2" presStyleCnt="0"/>
      <dgm:spPr/>
    </dgm:pt>
    <dgm:pt modelId="{1607A8D6-6F9B-4D01-9B91-6147B459D511}" type="pres">
      <dgm:prSet presAssocID="{8C0C5CF1-E12F-48DE-BDA2-6840D412C39E}" presName="childNode" presStyleLbl="node1" presStyleIdx="7" presStyleCnt="10" custScaleY="2000000" custLinFactY="-6748" custLinFactNeighborY="-100000">
        <dgm:presLayoutVars>
          <dgm:bulletEnabled val="1"/>
        </dgm:presLayoutVars>
      </dgm:prSet>
      <dgm:spPr/>
      <dgm:t>
        <a:bodyPr/>
        <a:lstStyle/>
        <a:p>
          <a:endParaRPr lang="en-GB"/>
        </a:p>
      </dgm:t>
    </dgm:pt>
    <dgm:pt modelId="{DB74300F-5F3E-4B34-97FD-D8FF036F4199}" type="pres">
      <dgm:prSet presAssocID="{9F6EF038-9DF9-4996-B5C5-42775C2EF9E4}" presName="aSpace" presStyleCnt="0"/>
      <dgm:spPr/>
    </dgm:pt>
    <dgm:pt modelId="{F4010003-75FB-4D1B-B21A-A5D0E62F6392}" type="pres">
      <dgm:prSet presAssocID="{AFADC79A-DB08-45D3-8643-81CCED457D60}" presName="compNode" presStyleCnt="0"/>
      <dgm:spPr/>
    </dgm:pt>
    <dgm:pt modelId="{7C6A58A7-33FD-4189-901D-95DC75312B35}" type="pres">
      <dgm:prSet presAssocID="{AFADC79A-DB08-45D3-8643-81CCED457D60}" presName="aNode" presStyleLbl="bgShp" presStyleIdx="2" presStyleCnt="3"/>
      <dgm:spPr/>
      <dgm:t>
        <a:bodyPr/>
        <a:lstStyle/>
        <a:p>
          <a:endParaRPr lang="en-GB"/>
        </a:p>
      </dgm:t>
    </dgm:pt>
    <dgm:pt modelId="{37417001-0C91-4329-9E71-C55C49330D2F}" type="pres">
      <dgm:prSet presAssocID="{AFADC79A-DB08-45D3-8643-81CCED457D60}" presName="textNode" presStyleLbl="bgShp" presStyleIdx="2" presStyleCnt="3"/>
      <dgm:spPr/>
      <dgm:t>
        <a:bodyPr/>
        <a:lstStyle/>
        <a:p>
          <a:endParaRPr lang="en-GB"/>
        </a:p>
      </dgm:t>
    </dgm:pt>
    <dgm:pt modelId="{90B9471A-4950-488D-9F05-B8A0D0973EB8}" type="pres">
      <dgm:prSet presAssocID="{AFADC79A-DB08-45D3-8643-81CCED457D60}" presName="compChildNode" presStyleCnt="0"/>
      <dgm:spPr/>
    </dgm:pt>
    <dgm:pt modelId="{CBD0C1DC-5008-42C5-AA04-76E9C77D1EE6}" type="pres">
      <dgm:prSet presAssocID="{AFADC79A-DB08-45D3-8643-81CCED457D60}" presName="theInnerList" presStyleCnt="0"/>
      <dgm:spPr/>
    </dgm:pt>
    <dgm:pt modelId="{01B416CE-9FA1-4173-A7C6-F131FC5E6B26}" type="pres">
      <dgm:prSet presAssocID="{18EB11FF-57A2-40E4-AA5E-099274D9FE70}" presName="childNode" presStyleLbl="node1" presStyleIdx="8" presStyleCnt="10" custLinFactY="-5266" custLinFactNeighborY="-100000">
        <dgm:presLayoutVars>
          <dgm:bulletEnabled val="1"/>
        </dgm:presLayoutVars>
      </dgm:prSet>
      <dgm:spPr/>
      <dgm:t>
        <a:bodyPr/>
        <a:lstStyle/>
        <a:p>
          <a:endParaRPr lang="en-GB"/>
        </a:p>
      </dgm:t>
    </dgm:pt>
    <dgm:pt modelId="{E3B29C8C-C178-421F-B6EF-EC137FDDE495}" type="pres">
      <dgm:prSet presAssocID="{18EB11FF-57A2-40E4-AA5E-099274D9FE70}" presName="aSpace2" presStyleCnt="0"/>
      <dgm:spPr/>
    </dgm:pt>
    <dgm:pt modelId="{CCB5DA6F-616D-4F93-AD6E-706F95780ECE}" type="pres">
      <dgm:prSet presAssocID="{B9E68D2E-B3A2-40C1-A00B-78886FC3F64A}" presName="childNode" presStyleLbl="node1" presStyleIdx="9" presStyleCnt="10" custLinFactNeighborY="-50383">
        <dgm:presLayoutVars>
          <dgm:bulletEnabled val="1"/>
        </dgm:presLayoutVars>
      </dgm:prSet>
      <dgm:spPr/>
      <dgm:t>
        <a:bodyPr/>
        <a:lstStyle/>
        <a:p>
          <a:endParaRPr lang="en-GB"/>
        </a:p>
      </dgm:t>
    </dgm:pt>
  </dgm:ptLst>
  <dgm:cxnLst>
    <dgm:cxn modelId="{3978D1C9-EDC7-4C5B-8812-E70174D480EC}" type="presOf" srcId="{EBA9A963-0AC5-4C4D-89C2-7991B3A94B87}" destId="{019B065B-7E04-4FFA-995C-7BF26A086E65}" srcOrd="0" destOrd="0" presId="urn:microsoft.com/office/officeart/2005/8/layout/lProcess2"/>
    <dgm:cxn modelId="{3139F792-17EC-4C95-9065-F4B0369A8C3A}" type="presOf" srcId="{8C0C5CF1-E12F-48DE-BDA2-6840D412C39E}" destId="{1607A8D6-6F9B-4D01-9B91-6147B459D511}" srcOrd="0" destOrd="0" presId="urn:microsoft.com/office/officeart/2005/8/layout/lProcess2"/>
    <dgm:cxn modelId="{F91DA999-7838-449C-AF09-DDCA8AB4FAEC}" srcId="{9F6EF038-9DF9-4996-B5C5-42775C2EF9E4}" destId="{2B097215-51E8-4286-A0F0-1A46EEC974B4}" srcOrd="2" destOrd="0" parTransId="{327D59F4-0CCA-4818-AFA8-C4F784A4F5C5}" sibTransId="{E3319A49-DB04-48F5-A104-2E9A5C70D288}"/>
    <dgm:cxn modelId="{E1D515BB-5B5D-4A69-BDDD-D30479DC7250}" srcId="{95B9FA20-1069-4811-A914-8C39F0E1D9B1}" destId="{09D6D65D-393A-4FE2-8DC8-91264F1EE305}" srcOrd="0" destOrd="0" parTransId="{D57A4843-ED98-4BBA-8DF3-BED046EF8085}" sibTransId="{1CB3C12B-9764-4A8E-B75B-13AC7A0ACFBF}"/>
    <dgm:cxn modelId="{6AF8E70D-AC85-402B-B364-1A8BA23DBA06}" srcId="{9F6EF038-9DF9-4996-B5C5-42775C2EF9E4}" destId="{5436600E-6E49-446A-9E0D-9D83816BF53B}" srcOrd="1" destOrd="0" parTransId="{C3C17B23-041B-4D1C-9959-8496501B352A}" sibTransId="{59CC148F-BC57-4DBF-81E8-20A2EFD16BAE}"/>
    <dgm:cxn modelId="{A82BA5E2-902A-42BC-9CCC-B4BA51B31FE3}" type="presOf" srcId="{09D6D65D-393A-4FE2-8DC8-91264F1EE305}" destId="{EC4601E3-989F-4CDC-84C2-7B8654323B6A}" srcOrd="1" destOrd="0" presId="urn:microsoft.com/office/officeart/2005/8/layout/lProcess2"/>
    <dgm:cxn modelId="{334BCFD7-BBB5-45AD-83AA-02A6E4F7B690}" srcId="{09D6D65D-393A-4FE2-8DC8-91264F1EE305}" destId="{29378C69-E7D9-4F62-9BF6-753946F48462}" srcOrd="2" destOrd="0" parTransId="{65A7EBA8-8330-44D9-8CE7-5C4091E5B3D0}" sibTransId="{83AA3C40-37BF-4C42-9AB2-C2AB0C8FD003}"/>
    <dgm:cxn modelId="{B7D6772D-51EB-4528-B891-BD65194BA8D5}" srcId="{09D6D65D-393A-4FE2-8DC8-91264F1EE305}" destId="{F2CA7D77-BF38-48DB-952F-B388941D1542}" srcOrd="1" destOrd="0" parTransId="{D9CF5ECC-4DA9-4DB4-86FE-EFC012D59235}" sibTransId="{9061D65E-7C63-4EB9-B303-A2AD1ED16365}"/>
    <dgm:cxn modelId="{DD2233A9-3150-4A9F-9E63-7C2A5D1DF6F6}" srcId="{95B9FA20-1069-4811-A914-8C39F0E1D9B1}" destId="{9F6EF038-9DF9-4996-B5C5-42775C2EF9E4}" srcOrd="1" destOrd="0" parTransId="{8013173E-CB30-442C-8C80-E08195BBC5D5}" sibTransId="{A81F8639-DC8F-41A7-9186-0BC0FCC9616E}"/>
    <dgm:cxn modelId="{85C25355-8C11-4E0C-A350-2D0022AF8390}" type="presOf" srcId="{AFADC79A-DB08-45D3-8643-81CCED457D60}" destId="{7C6A58A7-33FD-4189-901D-95DC75312B35}" srcOrd="0" destOrd="0" presId="urn:microsoft.com/office/officeart/2005/8/layout/lProcess2"/>
    <dgm:cxn modelId="{FCC53668-EA9D-45C3-8513-16E5F270BFFC}" type="presOf" srcId="{54421A30-A46D-45EC-BAF1-A90DD74ABD0B}" destId="{0FEBAF14-16D3-4D45-94A2-DD9763F62DF4}" srcOrd="0" destOrd="0" presId="urn:microsoft.com/office/officeart/2005/8/layout/lProcess2"/>
    <dgm:cxn modelId="{C385A21C-899B-4814-A8D8-61E89B65A74E}" type="presOf" srcId="{9F6EF038-9DF9-4996-B5C5-42775C2EF9E4}" destId="{7A532265-6B4F-426D-A483-C0FA15EBE4AE}" srcOrd="1" destOrd="0" presId="urn:microsoft.com/office/officeart/2005/8/layout/lProcess2"/>
    <dgm:cxn modelId="{2BB05A19-89BF-4889-9D2A-E70E11C3D4FB}" srcId="{09D6D65D-393A-4FE2-8DC8-91264F1EE305}" destId="{80126D3E-4002-4F34-ADCD-E02E277E4B56}" srcOrd="0" destOrd="0" parTransId="{1DA4BAED-2543-4E6A-9D23-877861692D28}" sibTransId="{BA2B29C7-0657-4923-8AA7-3F89C7A501E3}"/>
    <dgm:cxn modelId="{D9F03732-A99F-4656-9960-607924AC5622}" type="presOf" srcId="{2B097215-51E8-4286-A0F0-1A46EEC974B4}" destId="{E78901A0-A90C-43A1-BF91-C1A8D6A06E5E}" srcOrd="0" destOrd="0" presId="urn:microsoft.com/office/officeart/2005/8/layout/lProcess2"/>
    <dgm:cxn modelId="{E7043C10-2C66-4177-B1A8-20F97D4B38BE}" type="presOf" srcId="{9F6EF038-9DF9-4996-B5C5-42775C2EF9E4}" destId="{63613E2F-9EBF-4E60-AD9B-DA872CC1FAA2}" srcOrd="0" destOrd="0" presId="urn:microsoft.com/office/officeart/2005/8/layout/lProcess2"/>
    <dgm:cxn modelId="{9C1BC6D5-7765-4758-B650-42A31F0BA77D}" srcId="{09D6D65D-393A-4FE2-8DC8-91264F1EE305}" destId="{EBA9A963-0AC5-4C4D-89C2-7991B3A94B87}" srcOrd="3" destOrd="0" parTransId="{B3E806A4-2044-4466-B5BE-BA42A5442C35}" sibTransId="{1676694A-0EBD-4E54-8D31-991992DBBA9B}"/>
    <dgm:cxn modelId="{6EFFFE90-3A97-4893-A368-420CBE64DF66}" type="presOf" srcId="{5436600E-6E49-446A-9E0D-9D83816BF53B}" destId="{D2396240-4AF3-4078-9013-D9D7E49D89E8}" srcOrd="0" destOrd="0" presId="urn:microsoft.com/office/officeart/2005/8/layout/lProcess2"/>
    <dgm:cxn modelId="{657B4285-5C75-4062-85EB-1E3A57D02C38}" srcId="{9F6EF038-9DF9-4996-B5C5-42775C2EF9E4}" destId="{54421A30-A46D-45EC-BAF1-A90DD74ABD0B}" srcOrd="0" destOrd="0" parTransId="{04E1596D-A7C1-4D29-8C76-21E54F776C92}" sibTransId="{AFA1EE27-23E6-4FA0-BA36-D07BE312D06F}"/>
    <dgm:cxn modelId="{6C9F7D42-1914-4CDB-9CBF-F948FEA9C67D}" srcId="{AFADC79A-DB08-45D3-8643-81CCED457D60}" destId="{B9E68D2E-B3A2-40C1-A00B-78886FC3F64A}" srcOrd="1" destOrd="0" parTransId="{A32116DE-C671-412A-AE2D-4CF50AE5D94B}" sibTransId="{973EE4CC-DCF7-4FD7-A06E-511BBDB351DA}"/>
    <dgm:cxn modelId="{A56DADF3-05D7-4952-8FE8-1B5F0697A8D8}" type="presOf" srcId="{F2CA7D77-BF38-48DB-952F-B388941D1542}" destId="{382B360F-0706-4C1A-8B34-3010325C4B1B}" srcOrd="0" destOrd="0" presId="urn:microsoft.com/office/officeart/2005/8/layout/lProcess2"/>
    <dgm:cxn modelId="{7EDF432F-F291-4D12-9C53-40C0272F5BC3}" srcId="{95B9FA20-1069-4811-A914-8C39F0E1D9B1}" destId="{AFADC79A-DB08-45D3-8643-81CCED457D60}" srcOrd="2" destOrd="0" parTransId="{6B67B55A-1F36-450B-8E42-7EA58CB27F15}" sibTransId="{3E80D286-FA47-49D9-9B15-1A241678D2E3}"/>
    <dgm:cxn modelId="{C8DA7599-EAD1-435D-9517-5D93C1C09AEC}" type="presOf" srcId="{AFADC79A-DB08-45D3-8643-81CCED457D60}" destId="{37417001-0C91-4329-9E71-C55C49330D2F}" srcOrd="1" destOrd="0" presId="urn:microsoft.com/office/officeart/2005/8/layout/lProcess2"/>
    <dgm:cxn modelId="{4CB0CF39-FB6C-482D-BC76-DFBC09640F62}" srcId="{9F6EF038-9DF9-4996-B5C5-42775C2EF9E4}" destId="{8C0C5CF1-E12F-48DE-BDA2-6840D412C39E}" srcOrd="3" destOrd="0" parTransId="{B7A69E7F-A6A8-406F-8BBA-9F46A593E009}" sibTransId="{B0212FF9-F1D2-4B13-B106-9FBA2708A451}"/>
    <dgm:cxn modelId="{95B506C5-9C0E-4F78-82C0-F9C9EC1987FF}" type="presOf" srcId="{18EB11FF-57A2-40E4-AA5E-099274D9FE70}" destId="{01B416CE-9FA1-4173-A7C6-F131FC5E6B26}" srcOrd="0" destOrd="0" presId="urn:microsoft.com/office/officeart/2005/8/layout/lProcess2"/>
    <dgm:cxn modelId="{55B67776-21C8-4980-BFBC-3B191226FE99}" type="presOf" srcId="{95B9FA20-1069-4811-A914-8C39F0E1D9B1}" destId="{4334A146-383B-4FF2-AD61-8017EECFEBDA}" srcOrd="0" destOrd="0" presId="urn:microsoft.com/office/officeart/2005/8/layout/lProcess2"/>
    <dgm:cxn modelId="{26501AC1-0169-4458-ABF1-48B843860C89}" srcId="{AFADC79A-DB08-45D3-8643-81CCED457D60}" destId="{18EB11FF-57A2-40E4-AA5E-099274D9FE70}" srcOrd="0" destOrd="0" parTransId="{D757E5B1-1552-43BC-A9D7-02243F18CD2E}" sibTransId="{11656C02-1352-4AF5-AB33-720A5AE8C8FC}"/>
    <dgm:cxn modelId="{8AB91F6F-62AE-4160-AFB6-0A7AF6EC4EAE}" type="presOf" srcId="{80126D3E-4002-4F34-ADCD-E02E277E4B56}" destId="{8E33C962-C6A9-433D-81A8-8791C7190398}" srcOrd="0" destOrd="0" presId="urn:microsoft.com/office/officeart/2005/8/layout/lProcess2"/>
    <dgm:cxn modelId="{C6E68118-B3D9-4734-B31C-B963E6CA0ABE}" type="presOf" srcId="{B9E68D2E-B3A2-40C1-A00B-78886FC3F64A}" destId="{CCB5DA6F-616D-4F93-AD6E-706F95780ECE}" srcOrd="0" destOrd="0" presId="urn:microsoft.com/office/officeart/2005/8/layout/lProcess2"/>
    <dgm:cxn modelId="{D6946037-3DE6-4D85-99BB-5BB434FB4ED8}" type="presOf" srcId="{29378C69-E7D9-4F62-9BF6-753946F48462}" destId="{C8A643F6-AAFE-4E13-9475-225C27EAEDF3}" srcOrd="0" destOrd="0" presId="urn:microsoft.com/office/officeart/2005/8/layout/lProcess2"/>
    <dgm:cxn modelId="{540B5900-3A90-4D62-8971-B980BFA9E3CD}" type="presOf" srcId="{09D6D65D-393A-4FE2-8DC8-91264F1EE305}" destId="{04ED6A41-B815-4B90-9766-3C5520EA5B60}" srcOrd="0" destOrd="0" presId="urn:microsoft.com/office/officeart/2005/8/layout/lProcess2"/>
    <dgm:cxn modelId="{AE6A6299-ADDC-48A6-9F49-5C1F682F8C06}" type="presParOf" srcId="{4334A146-383B-4FF2-AD61-8017EECFEBDA}" destId="{137EF964-FCF7-4E97-A28B-45C16950F082}" srcOrd="0" destOrd="0" presId="urn:microsoft.com/office/officeart/2005/8/layout/lProcess2"/>
    <dgm:cxn modelId="{C466B5EA-CE65-4AE6-B469-88CB6E398BE3}" type="presParOf" srcId="{137EF964-FCF7-4E97-A28B-45C16950F082}" destId="{04ED6A41-B815-4B90-9766-3C5520EA5B60}" srcOrd="0" destOrd="0" presId="urn:microsoft.com/office/officeart/2005/8/layout/lProcess2"/>
    <dgm:cxn modelId="{2E96D323-9681-458F-8806-A5A12119D0E2}" type="presParOf" srcId="{137EF964-FCF7-4E97-A28B-45C16950F082}" destId="{EC4601E3-989F-4CDC-84C2-7B8654323B6A}" srcOrd="1" destOrd="0" presId="urn:microsoft.com/office/officeart/2005/8/layout/lProcess2"/>
    <dgm:cxn modelId="{338ED199-9AF5-4EEE-8FA7-FF047AFC83D9}" type="presParOf" srcId="{137EF964-FCF7-4E97-A28B-45C16950F082}" destId="{1065DD90-78E4-4361-8695-5CEF6C1DC79E}" srcOrd="2" destOrd="0" presId="urn:microsoft.com/office/officeart/2005/8/layout/lProcess2"/>
    <dgm:cxn modelId="{AF1BE54F-1B26-4659-A068-4DC6BBB2D40D}" type="presParOf" srcId="{1065DD90-78E4-4361-8695-5CEF6C1DC79E}" destId="{67F0988A-28D5-4584-BC35-AF11304FB142}" srcOrd="0" destOrd="0" presId="urn:microsoft.com/office/officeart/2005/8/layout/lProcess2"/>
    <dgm:cxn modelId="{F5FA88CF-BFDB-44E5-B919-5F53775B89E5}" type="presParOf" srcId="{67F0988A-28D5-4584-BC35-AF11304FB142}" destId="{8E33C962-C6A9-433D-81A8-8791C7190398}" srcOrd="0" destOrd="0" presId="urn:microsoft.com/office/officeart/2005/8/layout/lProcess2"/>
    <dgm:cxn modelId="{593C0BDA-7967-45AC-A0C6-BB9DD25B4B07}" type="presParOf" srcId="{67F0988A-28D5-4584-BC35-AF11304FB142}" destId="{D90D2F02-3B0D-4DB9-85A7-6651CF825B04}" srcOrd="1" destOrd="0" presId="urn:microsoft.com/office/officeart/2005/8/layout/lProcess2"/>
    <dgm:cxn modelId="{E474F957-2604-4F66-9C43-E24EDFC8E6C1}" type="presParOf" srcId="{67F0988A-28D5-4584-BC35-AF11304FB142}" destId="{382B360F-0706-4C1A-8B34-3010325C4B1B}" srcOrd="2" destOrd="0" presId="urn:microsoft.com/office/officeart/2005/8/layout/lProcess2"/>
    <dgm:cxn modelId="{766DF3FD-CFCD-4309-89BA-55A0DAC565FF}" type="presParOf" srcId="{67F0988A-28D5-4584-BC35-AF11304FB142}" destId="{E394DCE8-6E4F-484C-8922-CF8713781A9D}" srcOrd="3" destOrd="0" presId="urn:microsoft.com/office/officeart/2005/8/layout/lProcess2"/>
    <dgm:cxn modelId="{95158EAC-BE80-457C-A7DE-0E3C207E4BAD}" type="presParOf" srcId="{67F0988A-28D5-4584-BC35-AF11304FB142}" destId="{C8A643F6-AAFE-4E13-9475-225C27EAEDF3}" srcOrd="4" destOrd="0" presId="urn:microsoft.com/office/officeart/2005/8/layout/lProcess2"/>
    <dgm:cxn modelId="{A3CCB9F7-B07C-4720-966F-5B0F13ED418E}" type="presParOf" srcId="{67F0988A-28D5-4584-BC35-AF11304FB142}" destId="{9A2C6C0E-9502-4818-BE7D-D9449E20A8F8}" srcOrd="5" destOrd="0" presId="urn:microsoft.com/office/officeart/2005/8/layout/lProcess2"/>
    <dgm:cxn modelId="{7E45C10F-1164-4DFF-B063-94426659ED18}" type="presParOf" srcId="{67F0988A-28D5-4584-BC35-AF11304FB142}" destId="{019B065B-7E04-4FFA-995C-7BF26A086E65}" srcOrd="6" destOrd="0" presId="urn:microsoft.com/office/officeart/2005/8/layout/lProcess2"/>
    <dgm:cxn modelId="{1C67BC3B-AC72-48E2-9F69-496A802C8463}" type="presParOf" srcId="{4334A146-383B-4FF2-AD61-8017EECFEBDA}" destId="{7436B285-CA67-4D1D-8F4E-338D5A1B157D}" srcOrd="1" destOrd="0" presId="urn:microsoft.com/office/officeart/2005/8/layout/lProcess2"/>
    <dgm:cxn modelId="{6788154D-BEF1-4A29-B738-83DBCDF1753A}" type="presParOf" srcId="{4334A146-383B-4FF2-AD61-8017EECFEBDA}" destId="{4F7B5691-77CC-4426-A296-1C217A68B4B8}" srcOrd="2" destOrd="0" presId="urn:microsoft.com/office/officeart/2005/8/layout/lProcess2"/>
    <dgm:cxn modelId="{5CBCBBA1-F320-4303-8F20-4788D8C6E83D}" type="presParOf" srcId="{4F7B5691-77CC-4426-A296-1C217A68B4B8}" destId="{63613E2F-9EBF-4E60-AD9B-DA872CC1FAA2}" srcOrd="0" destOrd="0" presId="urn:microsoft.com/office/officeart/2005/8/layout/lProcess2"/>
    <dgm:cxn modelId="{C2CF9C1F-0AB8-4ED8-B075-1E2CE3D94F99}" type="presParOf" srcId="{4F7B5691-77CC-4426-A296-1C217A68B4B8}" destId="{7A532265-6B4F-426D-A483-C0FA15EBE4AE}" srcOrd="1" destOrd="0" presId="urn:microsoft.com/office/officeart/2005/8/layout/lProcess2"/>
    <dgm:cxn modelId="{FF91659C-A75C-48BF-8D8A-60B9E8071E68}" type="presParOf" srcId="{4F7B5691-77CC-4426-A296-1C217A68B4B8}" destId="{8ED2A563-CE53-466F-87C1-FF42AC1C4BED}" srcOrd="2" destOrd="0" presId="urn:microsoft.com/office/officeart/2005/8/layout/lProcess2"/>
    <dgm:cxn modelId="{377E9C7A-AC34-49E8-AF29-682037335EAD}" type="presParOf" srcId="{8ED2A563-CE53-466F-87C1-FF42AC1C4BED}" destId="{312E58C5-12C2-46C9-B43A-EDF40F90F7B0}" srcOrd="0" destOrd="0" presId="urn:microsoft.com/office/officeart/2005/8/layout/lProcess2"/>
    <dgm:cxn modelId="{D4D0AF24-67C5-452A-A027-A5B0D2C472DA}" type="presParOf" srcId="{312E58C5-12C2-46C9-B43A-EDF40F90F7B0}" destId="{0FEBAF14-16D3-4D45-94A2-DD9763F62DF4}" srcOrd="0" destOrd="0" presId="urn:microsoft.com/office/officeart/2005/8/layout/lProcess2"/>
    <dgm:cxn modelId="{B41A26BB-EC1E-4D43-854C-4E9E49871A13}" type="presParOf" srcId="{312E58C5-12C2-46C9-B43A-EDF40F90F7B0}" destId="{DFB10428-6EDC-4448-B219-E4FA75969815}" srcOrd="1" destOrd="0" presId="urn:microsoft.com/office/officeart/2005/8/layout/lProcess2"/>
    <dgm:cxn modelId="{BFBDB056-1966-490B-8F65-4ABACEE598CE}" type="presParOf" srcId="{312E58C5-12C2-46C9-B43A-EDF40F90F7B0}" destId="{D2396240-4AF3-4078-9013-D9D7E49D89E8}" srcOrd="2" destOrd="0" presId="urn:microsoft.com/office/officeart/2005/8/layout/lProcess2"/>
    <dgm:cxn modelId="{88F049DA-D496-4960-A83F-CF5CB31D36C3}" type="presParOf" srcId="{312E58C5-12C2-46C9-B43A-EDF40F90F7B0}" destId="{50318672-65B5-4E16-B8E4-13F005D52D5E}" srcOrd="3" destOrd="0" presId="urn:microsoft.com/office/officeart/2005/8/layout/lProcess2"/>
    <dgm:cxn modelId="{A7B937A3-D410-40A6-B43B-AC96AFE08FD9}" type="presParOf" srcId="{312E58C5-12C2-46C9-B43A-EDF40F90F7B0}" destId="{E78901A0-A90C-43A1-BF91-C1A8D6A06E5E}" srcOrd="4" destOrd="0" presId="urn:microsoft.com/office/officeart/2005/8/layout/lProcess2"/>
    <dgm:cxn modelId="{21C2CCAF-DBD2-44AA-AAB4-2013A3C37A9E}" type="presParOf" srcId="{312E58C5-12C2-46C9-B43A-EDF40F90F7B0}" destId="{D1EE6BD1-04CE-45A4-9C86-FC049B1DA0F6}" srcOrd="5" destOrd="0" presId="urn:microsoft.com/office/officeart/2005/8/layout/lProcess2"/>
    <dgm:cxn modelId="{7172EA09-8A90-4F64-85D8-492A124DC833}" type="presParOf" srcId="{312E58C5-12C2-46C9-B43A-EDF40F90F7B0}" destId="{1607A8D6-6F9B-4D01-9B91-6147B459D511}" srcOrd="6" destOrd="0" presId="urn:microsoft.com/office/officeart/2005/8/layout/lProcess2"/>
    <dgm:cxn modelId="{62DE82B5-B08A-49DB-8C8E-6B1E60915F8E}" type="presParOf" srcId="{4334A146-383B-4FF2-AD61-8017EECFEBDA}" destId="{DB74300F-5F3E-4B34-97FD-D8FF036F4199}" srcOrd="3" destOrd="0" presId="urn:microsoft.com/office/officeart/2005/8/layout/lProcess2"/>
    <dgm:cxn modelId="{6CFB216D-DD7D-44F1-A5C1-5A884F8336FC}" type="presParOf" srcId="{4334A146-383B-4FF2-AD61-8017EECFEBDA}" destId="{F4010003-75FB-4D1B-B21A-A5D0E62F6392}" srcOrd="4" destOrd="0" presId="urn:microsoft.com/office/officeart/2005/8/layout/lProcess2"/>
    <dgm:cxn modelId="{E819033E-95A4-49B8-AC0C-574485ABB224}" type="presParOf" srcId="{F4010003-75FB-4D1B-B21A-A5D0E62F6392}" destId="{7C6A58A7-33FD-4189-901D-95DC75312B35}" srcOrd="0" destOrd="0" presId="urn:microsoft.com/office/officeart/2005/8/layout/lProcess2"/>
    <dgm:cxn modelId="{102B1D1F-C699-4D2F-A034-5D55CCF8BFC1}" type="presParOf" srcId="{F4010003-75FB-4D1B-B21A-A5D0E62F6392}" destId="{37417001-0C91-4329-9E71-C55C49330D2F}" srcOrd="1" destOrd="0" presId="urn:microsoft.com/office/officeart/2005/8/layout/lProcess2"/>
    <dgm:cxn modelId="{4955E624-391B-41FD-B894-91E74553F2C3}" type="presParOf" srcId="{F4010003-75FB-4D1B-B21A-A5D0E62F6392}" destId="{90B9471A-4950-488D-9F05-B8A0D0973EB8}" srcOrd="2" destOrd="0" presId="urn:microsoft.com/office/officeart/2005/8/layout/lProcess2"/>
    <dgm:cxn modelId="{3B351ADC-82D6-426F-B53B-829E162634CB}" type="presParOf" srcId="{90B9471A-4950-488D-9F05-B8A0D0973EB8}" destId="{CBD0C1DC-5008-42C5-AA04-76E9C77D1EE6}" srcOrd="0" destOrd="0" presId="urn:microsoft.com/office/officeart/2005/8/layout/lProcess2"/>
    <dgm:cxn modelId="{60DC54C7-D9B4-4D18-B36A-4EDE701A4521}" type="presParOf" srcId="{CBD0C1DC-5008-42C5-AA04-76E9C77D1EE6}" destId="{01B416CE-9FA1-4173-A7C6-F131FC5E6B26}" srcOrd="0" destOrd="0" presId="urn:microsoft.com/office/officeart/2005/8/layout/lProcess2"/>
    <dgm:cxn modelId="{CD55A04D-565D-4796-A256-FCB044AD2DDA}" type="presParOf" srcId="{CBD0C1DC-5008-42C5-AA04-76E9C77D1EE6}" destId="{E3B29C8C-C178-421F-B6EF-EC137FDDE495}" srcOrd="1" destOrd="0" presId="urn:microsoft.com/office/officeart/2005/8/layout/lProcess2"/>
    <dgm:cxn modelId="{36FD6FE1-AD2C-4CA3-B1A3-2AAF21E2B4E5}" type="presParOf" srcId="{CBD0C1DC-5008-42C5-AA04-76E9C77D1EE6}" destId="{CCB5DA6F-616D-4F93-AD6E-706F95780ECE}"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ED6A41-B815-4B90-9766-3C5520EA5B60}">
      <dsp:nvSpPr>
        <dsp:cNvPr id="0" name=""/>
        <dsp:cNvSpPr/>
      </dsp:nvSpPr>
      <dsp:spPr>
        <a:xfrm>
          <a:off x="0" y="0"/>
          <a:ext cx="2651075" cy="48403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latin typeface="Arial" pitchFamily="34" charset="0"/>
              <a:cs typeface="Arial" pitchFamily="34" charset="0"/>
            </a:rPr>
            <a:t>Limited resource</a:t>
          </a:r>
          <a:endParaRPr lang="en-GB" sz="2000" b="1" kern="1200" dirty="0">
            <a:latin typeface="Arial" pitchFamily="34" charset="0"/>
            <a:cs typeface="Arial" pitchFamily="34" charset="0"/>
          </a:endParaRPr>
        </a:p>
      </dsp:txBody>
      <dsp:txXfrm>
        <a:off x="0" y="0"/>
        <a:ext cx="2651075" cy="1452093"/>
      </dsp:txXfrm>
    </dsp:sp>
    <dsp:sp modelId="{8E33C962-C6A9-433D-81A8-8791C7190398}">
      <dsp:nvSpPr>
        <dsp:cNvPr id="0" name=""/>
        <dsp:cNvSpPr/>
      </dsp:nvSpPr>
      <dsp:spPr>
        <a:xfrm>
          <a:off x="288035" y="1180359"/>
          <a:ext cx="2120860" cy="781557"/>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Post details on internal and public-facing websites</a:t>
          </a:r>
          <a:endParaRPr lang="en-GB" sz="1200" b="1" kern="1200" dirty="0">
            <a:solidFill>
              <a:schemeClr val="tx1"/>
            </a:solidFill>
            <a:latin typeface="Arial" pitchFamily="34" charset="0"/>
            <a:cs typeface="Arial" pitchFamily="34" charset="0"/>
          </a:endParaRPr>
        </a:p>
      </dsp:txBody>
      <dsp:txXfrm>
        <a:off x="310926" y="1203250"/>
        <a:ext cx="2075078" cy="735775"/>
      </dsp:txXfrm>
    </dsp:sp>
    <dsp:sp modelId="{382B360F-0706-4C1A-8B34-3010325C4B1B}">
      <dsp:nvSpPr>
        <dsp:cNvPr id="0" name=""/>
        <dsp:cNvSpPr/>
      </dsp:nvSpPr>
      <dsp:spPr>
        <a:xfrm>
          <a:off x="288035" y="2058866"/>
          <a:ext cx="2120860" cy="781557"/>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Link to other organisations’ self care initiatives</a:t>
          </a:r>
          <a:endParaRPr lang="en-GB" sz="1200" b="1" kern="1200" dirty="0">
            <a:solidFill>
              <a:schemeClr val="tx1"/>
            </a:solidFill>
            <a:latin typeface="Arial" pitchFamily="34" charset="0"/>
            <a:cs typeface="Arial" pitchFamily="34" charset="0"/>
          </a:endParaRPr>
        </a:p>
      </dsp:txBody>
      <dsp:txXfrm>
        <a:off x="310926" y="2081757"/>
        <a:ext cx="2075078" cy="735775"/>
      </dsp:txXfrm>
    </dsp:sp>
    <dsp:sp modelId="{C8A643F6-AAFE-4E13-9475-225C27EAEDF3}">
      <dsp:nvSpPr>
        <dsp:cNvPr id="0" name=""/>
        <dsp:cNvSpPr/>
      </dsp:nvSpPr>
      <dsp:spPr>
        <a:xfrm>
          <a:off x="288035" y="2937373"/>
          <a:ext cx="2120860" cy="781557"/>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Ensure Chief Executive is aware of activity</a:t>
          </a:r>
          <a:endParaRPr lang="en-GB" sz="1200" b="1" kern="1200" dirty="0">
            <a:solidFill>
              <a:schemeClr val="tx1"/>
            </a:solidFill>
            <a:latin typeface="Arial" pitchFamily="34" charset="0"/>
            <a:cs typeface="Arial" pitchFamily="34" charset="0"/>
          </a:endParaRPr>
        </a:p>
      </dsp:txBody>
      <dsp:txXfrm>
        <a:off x="310926" y="2960264"/>
        <a:ext cx="2075078" cy="735775"/>
      </dsp:txXfrm>
    </dsp:sp>
    <dsp:sp modelId="{019B065B-7E04-4FFA-995C-7BF26A086E65}">
      <dsp:nvSpPr>
        <dsp:cNvPr id="0" name=""/>
        <dsp:cNvSpPr/>
      </dsp:nvSpPr>
      <dsp:spPr>
        <a:xfrm>
          <a:off x="266127" y="3815770"/>
          <a:ext cx="2120860" cy="781557"/>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Mention Self Care Week 2012 in presentations and speeches</a:t>
          </a:r>
          <a:endParaRPr lang="en-GB" sz="1200" b="1" kern="1200" dirty="0">
            <a:solidFill>
              <a:schemeClr val="tx1"/>
            </a:solidFill>
            <a:latin typeface="Arial" pitchFamily="34" charset="0"/>
            <a:cs typeface="Arial" pitchFamily="34" charset="0"/>
          </a:endParaRPr>
        </a:p>
      </dsp:txBody>
      <dsp:txXfrm>
        <a:off x="289018" y="3838661"/>
        <a:ext cx="2075078" cy="735775"/>
      </dsp:txXfrm>
    </dsp:sp>
    <dsp:sp modelId="{63613E2F-9EBF-4E60-AD9B-DA872CC1FAA2}">
      <dsp:nvSpPr>
        <dsp:cNvPr id="0" name=""/>
        <dsp:cNvSpPr/>
      </dsp:nvSpPr>
      <dsp:spPr>
        <a:xfrm>
          <a:off x="2850926" y="0"/>
          <a:ext cx="2651075" cy="48403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latin typeface="Arial" pitchFamily="34" charset="0"/>
              <a:cs typeface="Arial" pitchFamily="34" charset="0"/>
            </a:rPr>
            <a:t>Moderate resource</a:t>
          </a:r>
          <a:endParaRPr lang="en-GB" sz="2000" b="1" kern="1200" dirty="0">
            <a:latin typeface="Arial" pitchFamily="34" charset="0"/>
            <a:cs typeface="Arial" pitchFamily="34" charset="0"/>
          </a:endParaRPr>
        </a:p>
      </dsp:txBody>
      <dsp:txXfrm>
        <a:off x="2850926" y="0"/>
        <a:ext cx="2651075" cy="1452093"/>
      </dsp:txXfrm>
    </dsp:sp>
    <dsp:sp modelId="{0FEBAF14-16D3-4D45-94A2-DD9763F62DF4}">
      <dsp:nvSpPr>
        <dsp:cNvPr id="0" name=""/>
        <dsp:cNvSpPr/>
      </dsp:nvSpPr>
      <dsp:spPr>
        <a:xfrm>
          <a:off x="3116033" y="1225450"/>
          <a:ext cx="2120860" cy="781557"/>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Publish articles in public and staff facing newsletters and websites</a:t>
          </a:r>
          <a:endParaRPr lang="en-GB" sz="1200" b="1" kern="1200" dirty="0">
            <a:solidFill>
              <a:schemeClr val="tx1"/>
            </a:solidFill>
            <a:latin typeface="Arial" pitchFamily="34" charset="0"/>
            <a:cs typeface="Arial" pitchFamily="34" charset="0"/>
          </a:endParaRPr>
        </a:p>
      </dsp:txBody>
      <dsp:txXfrm>
        <a:off x="3138924" y="1248341"/>
        <a:ext cx="2075078" cy="735775"/>
      </dsp:txXfrm>
    </dsp:sp>
    <dsp:sp modelId="{D2396240-4AF3-4078-9013-D9D7E49D89E8}">
      <dsp:nvSpPr>
        <dsp:cNvPr id="0" name=""/>
        <dsp:cNvSpPr/>
      </dsp:nvSpPr>
      <dsp:spPr>
        <a:xfrm>
          <a:off x="3116033" y="2058866"/>
          <a:ext cx="2120860" cy="781557"/>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Tailor, print off and display posters in patient/staff areas</a:t>
          </a:r>
          <a:endParaRPr lang="en-GB" sz="1200" b="1" kern="1200" dirty="0">
            <a:solidFill>
              <a:schemeClr val="tx1"/>
            </a:solidFill>
            <a:latin typeface="Arial" pitchFamily="34" charset="0"/>
            <a:cs typeface="Arial" pitchFamily="34" charset="0"/>
          </a:endParaRPr>
        </a:p>
      </dsp:txBody>
      <dsp:txXfrm>
        <a:off x="3138924" y="2081757"/>
        <a:ext cx="2075078" cy="735775"/>
      </dsp:txXfrm>
    </dsp:sp>
    <dsp:sp modelId="{E78901A0-A90C-43A1-BF91-C1A8D6A06E5E}">
      <dsp:nvSpPr>
        <dsp:cNvPr id="0" name=""/>
        <dsp:cNvSpPr/>
      </dsp:nvSpPr>
      <dsp:spPr>
        <a:xfrm>
          <a:off x="3116033" y="2946451"/>
          <a:ext cx="2120860" cy="781557"/>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Run awareness sessions for patients to talk to nurses about managing their condition; involve PPGs</a:t>
          </a:r>
          <a:endParaRPr lang="en-GB" sz="1200" b="1" kern="1200" dirty="0">
            <a:solidFill>
              <a:schemeClr val="tx1"/>
            </a:solidFill>
            <a:latin typeface="Arial" pitchFamily="34" charset="0"/>
            <a:cs typeface="Arial" pitchFamily="34" charset="0"/>
          </a:endParaRPr>
        </a:p>
      </dsp:txBody>
      <dsp:txXfrm>
        <a:off x="3138924" y="2969342"/>
        <a:ext cx="2075078" cy="735775"/>
      </dsp:txXfrm>
    </dsp:sp>
    <dsp:sp modelId="{1607A8D6-6F9B-4D01-9B91-6147B459D511}">
      <dsp:nvSpPr>
        <dsp:cNvPr id="0" name=""/>
        <dsp:cNvSpPr/>
      </dsp:nvSpPr>
      <dsp:spPr>
        <a:xfrm>
          <a:off x="3116033" y="3807121"/>
          <a:ext cx="2120860" cy="781557"/>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Create resources for local journalists </a:t>
          </a:r>
          <a:endParaRPr lang="en-GB" sz="1200" b="1" kern="1200" dirty="0">
            <a:solidFill>
              <a:schemeClr val="tx1"/>
            </a:solidFill>
            <a:latin typeface="Arial" pitchFamily="34" charset="0"/>
            <a:cs typeface="Arial" pitchFamily="34" charset="0"/>
          </a:endParaRPr>
        </a:p>
      </dsp:txBody>
      <dsp:txXfrm>
        <a:off x="3138924" y="3830012"/>
        <a:ext cx="2075078" cy="735775"/>
      </dsp:txXfrm>
    </dsp:sp>
    <dsp:sp modelId="{7C6A58A7-33FD-4189-901D-95DC75312B35}">
      <dsp:nvSpPr>
        <dsp:cNvPr id="0" name=""/>
        <dsp:cNvSpPr/>
      </dsp:nvSpPr>
      <dsp:spPr>
        <a:xfrm>
          <a:off x="5700832" y="0"/>
          <a:ext cx="2651075" cy="48403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latin typeface="Arial" pitchFamily="34" charset="0"/>
              <a:cs typeface="Arial" pitchFamily="34" charset="0"/>
            </a:rPr>
            <a:t>Extensive resource</a:t>
          </a:r>
          <a:endParaRPr lang="en-GB" sz="2000" b="1" kern="1200" dirty="0">
            <a:latin typeface="Arial" pitchFamily="34" charset="0"/>
            <a:cs typeface="Arial" pitchFamily="34" charset="0"/>
          </a:endParaRPr>
        </a:p>
      </dsp:txBody>
      <dsp:txXfrm>
        <a:off x="5700832" y="0"/>
        <a:ext cx="2651075" cy="1452093"/>
      </dsp:txXfrm>
    </dsp:sp>
    <dsp:sp modelId="{01B416CE-9FA1-4173-A7C6-F131FC5E6B26}">
      <dsp:nvSpPr>
        <dsp:cNvPr id="0" name=""/>
        <dsp:cNvSpPr/>
      </dsp:nvSpPr>
      <dsp:spPr>
        <a:xfrm>
          <a:off x="5965940" y="1152132"/>
          <a:ext cx="2120860" cy="1459420"/>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Team up with local voluntary sector specialists on awareness raising activity</a:t>
          </a:r>
          <a:endParaRPr lang="en-GB" sz="1200" b="1" kern="1200" dirty="0">
            <a:solidFill>
              <a:schemeClr val="tx1"/>
            </a:solidFill>
            <a:latin typeface="Arial" pitchFamily="34" charset="0"/>
            <a:cs typeface="Arial" pitchFamily="34" charset="0"/>
          </a:endParaRPr>
        </a:p>
      </dsp:txBody>
      <dsp:txXfrm>
        <a:off x="6008685" y="1194877"/>
        <a:ext cx="2035370" cy="1373930"/>
      </dsp:txXfrm>
    </dsp:sp>
    <dsp:sp modelId="{CCB5DA6F-616D-4F93-AD6E-706F95780ECE}">
      <dsp:nvSpPr>
        <dsp:cNvPr id="0" name=""/>
        <dsp:cNvSpPr/>
      </dsp:nvSpPr>
      <dsp:spPr>
        <a:xfrm>
          <a:off x="5965940" y="3024335"/>
          <a:ext cx="2120860" cy="1459420"/>
        </a:xfrm>
        <a:prstGeom prst="roundRect">
          <a:avLst>
            <a:gd name="adj" fmla="val 10000"/>
          </a:avLst>
        </a:prstGeom>
        <a:solidFill>
          <a:schemeClr val="bg1"/>
        </a:solidFill>
        <a:ln w="55000" cap="flat" cmpd="thickThin"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n-GB" sz="1200" b="1" kern="1200" dirty="0" smtClean="0">
              <a:solidFill>
                <a:schemeClr val="tx1"/>
              </a:solidFill>
              <a:latin typeface="Arial" pitchFamily="34" charset="0"/>
              <a:cs typeface="Arial" pitchFamily="34" charset="0"/>
            </a:rPr>
            <a:t>Launch a self care initiative such as a cough/cold and flu campaign aimed at the general public and those vulnerable to these viruses and invite local media along</a:t>
          </a:r>
          <a:endParaRPr lang="en-GB" sz="1200" b="1" kern="1200" dirty="0">
            <a:solidFill>
              <a:schemeClr val="tx1"/>
            </a:solidFill>
            <a:latin typeface="Arial" pitchFamily="34" charset="0"/>
            <a:cs typeface="Arial" pitchFamily="34" charset="0"/>
          </a:endParaRPr>
        </a:p>
      </dsp:txBody>
      <dsp:txXfrm>
        <a:off x="6008685" y="3067080"/>
        <a:ext cx="2035370" cy="137393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FB3B263-775A-4D31-A6CE-0A204E35F825}" type="datetimeFigureOut">
              <a:rPr lang="en-GB"/>
              <a:pPr>
                <a:defRPr/>
              </a:pPr>
              <a:t>12/11/2012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81B4619-C296-43DB-9837-0FA9D5EAAFC8}" type="slidenum">
              <a:rPr lang="en-GB"/>
              <a:pPr>
                <a:defRPr/>
              </a:pPr>
              <a:t>‹#›</a:t>
            </a:fld>
            <a:endParaRPr lang="en-GB"/>
          </a:p>
        </p:txBody>
      </p:sp>
    </p:spTree>
    <p:extLst>
      <p:ext uri="{BB962C8B-B14F-4D97-AF65-F5344CB8AC3E}">
        <p14:creationId xmlns:p14="http://schemas.microsoft.com/office/powerpoint/2010/main" val="2147022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C8353C4-A599-4533-A094-6E2AD67A840E}" type="datetimeFigureOut">
              <a:rPr lang="en-GB"/>
              <a:pPr>
                <a:defRPr/>
              </a:pPr>
              <a:t>12/11/2012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F61FA62-9FE6-4170-BDC3-90FB3679ED86}" type="slidenum">
              <a:rPr lang="en-GB"/>
              <a:pPr>
                <a:defRPr/>
              </a:pPr>
              <a:t>‹#›</a:t>
            </a:fld>
            <a:endParaRPr lang="en-GB"/>
          </a:p>
        </p:txBody>
      </p:sp>
    </p:spTree>
    <p:extLst>
      <p:ext uri="{BB962C8B-B14F-4D97-AF65-F5344CB8AC3E}">
        <p14:creationId xmlns:p14="http://schemas.microsoft.com/office/powerpoint/2010/main" val="5267436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bwMode="auto">
          <a:noFill/>
          <a:ln>
            <a:solidFill>
              <a:srgbClr val="000000"/>
            </a:solidFill>
            <a:miter lim="800000"/>
            <a:headEnd/>
            <a:tailEnd/>
          </a:ln>
        </p:spPr>
      </p:sp>
      <p:sp>
        <p:nvSpPr>
          <p:cNvPr id="71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71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67CBC2-25FC-4B3F-84E5-813E8E24AA93}" type="slidenum">
              <a:rPr lang="en-GB"/>
              <a:pPr fontAlgn="base">
                <a:spcBef>
                  <a:spcPct val="0"/>
                </a:spcBef>
                <a:spcAft>
                  <a:spcPct val="0"/>
                </a:spcAft>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DC00756-195A-40DF-9BB9-454BC754565D}" type="slidenum">
              <a:rPr lang="en-GB" smtClean="0">
                <a:ea typeface="ＭＳ Ｐゴシック" pitchFamily="-96" charset="-128"/>
              </a:rPr>
              <a:pPr eaLnBrk="1" hangingPunct="1"/>
              <a:t>2</a:t>
            </a:fld>
            <a:endParaRPr lang="en-GB" smtClean="0">
              <a:ea typeface="ＭＳ Ｐゴシック" pitchFamily="-96" charset="-128"/>
            </a:endParaRPr>
          </a:p>
        </p:txBody>
      </p:sp>
      <p:sp>
        <p:nvSpPr>
          <p:cNvPr id="19459" name="Rectangle 2"/>
          <p:cNvSpPr>
            <a:spLocks noGrp="1" noRot="1" noChangeAspect="1" noChangeArrowheads="1" noTextEdit="1"/>
          </p:cNvSpPr>
          <p:nvPr>
            <p:ph type="sldImg"/>
          </p:nvPr>
        </p:nvSpPr>
        <p:spPr bwMode="auto">
          <a:xfrm>
            <a:off x="1173163" y="71596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xfrm>
            <a:off x="914400" y="4376740"/>
            <a:ext cx="5024438" cy="406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eaLnBrk="1" hangingPunct="1">
              <a:spcBef>
                <a:spcPct val="0"/>
              </a:spcBef>
              <a:buFont typeface="Arial" pitchFamily="34" charset="0"/>
              <a:buChar char="•"/>
            </a:pPr>
            <a:endParaRPr lang="en-GB" sz="2000" dirty="0" smtClean="0"/>
          </a:p>
          <a:p>
            <a:pPr marL="0" indent="0" eaLnBrk="1" hangingPunct="1">
              <a:spcBef>
                <a:spcPct val="0"/>
              </a:spcBef>
              <a:buFont typeface="Arial" pitchFamily="34" charset="0"/>
              <a:buNone/>
            </a:pPr>
            <a:r>
              <a:rPr lang="en-GB" sz="1600" baseline="0" dirty="0" smtClean="0"/>
              <a:t/>
            </a:r>
            <a:br>
              <a:rPr lang="en-GB" sz="1600" baseline="0" dirty="0" smtClean="0"/>
            </a:br>
            <a:endParaRPr lang="en-GB" sz="1600" baseline="0" dirty="0" smtClean="0"/>
          </a:p>
          <a:p>
            <a:pPr marL="0" indent="0" eaLnBrk="1" hangingPunct="1">
              <a:spcBef>
                <a:spcPct val="0"/>
              </a:spcBef>
              <a:buFont typeface="Arial" pitchFamily="34" charset="0"/>
              <a:buNone/>
            </a:pPr>
            <a:endParaRPr lang="en-GB" dirty="0" smtClean="0"/>
          </a:p>
          <a:p>
            <a:pPr marL="285750" indent="-285750" eaLnBrk="1" hangingPunct="1">
              <a:spcBef>
                <a:spcPct val="0"/>
              </a:spcBef>
              <a:buFont typeface="Arial" pitchFamily="34" charset="0"/>
              <a:buChar char="•"/>
            </a:pPr>
            <a:endParaRPr lang="en-GB" sz="1600" baseline="30000" dirty="0" smtClean="0"/>
          </a:p>
          <a:p>
            <a:pPr eaLnBrk="1" hangingPunct="1">
              <a:spcBef>
                <a:spcPct val="0"/>
              </a:spcBef>
            </a:pPr>
            <a:endParaRPr lang="en-GB" sz="1000" dirty="0" smtClean="0"/>
          </a:p>
          <a:p>
            <a:pPr eaLnBrk="1" hangingPunct="1">
              <a:spcBef>
                <a:spcPct val="0"/>
              </a:spcBef>
            </a:pPr>
            <a:r>
              <a:rPr lang="en-GB" sz="1000" b="1" dirty="0" smtClean="0"/>
              <a:t>REFERENCE</a:t>
            </a:r>
          </a:p>
          <a:p>
            <a:pPr eaLnBrk="1" hangingPunct="1">
              <a:spcBef>
                <a:spcPct val="0"/>
              </a:spcBef>
              <a:buFontTx/>
              <a:buAutoNum type="arabicPeriod"/>
            </a:pPr>
            <a:r>
              <a:rPr lang="en-GB" sz="1000" dirty="0" smtClean="0"/>
              <a:t> Department of Health (2005). Self Care – A Real Choice: Self Care Support – A Practical Option. London: Department of Health.</a:t>
            </a:r>
            <a:endParaRPr lang="en-US" sz="1000"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gif"/></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5"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cxnSp>
        <p:nvCxnSpPr>
          <p:cNvPr id="6"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8" name="Picture 1"/>
          <p:cNvPicPr>
            <a:picLocks noChangeAspect="1"/>
          </p:cNvPicPr>
          <p:nvPr userDrawn="1"/>
        </p:nvPicPr>
        <p:blipFill>
          <a:blip r:embed="rId2" cstate="print"/>
          <a:srcRect/>
          <a:stretch>
            <a:fillRect/>
          </a:stretch>
        </p:blipFill>
        <p:spPr bwMode="auto">
          <a:xfrm>
            <a:off x="-34925" y="1711325"/>
            <a:ext cx="9215438" cy="5183188"/>
          </a:xfrm>
          <a:prstGeom prst="rect">
            <a:avLst/>
          </a:prstGeom>
          <a:noFill/>
          <a:ln w="9525">
            <a:noFill/>
            <a:miter lim="800000"/>
            <a:headEnd/>
            <a:tailEnd/>
          </a:ln>
        </p:spPr>
      </p:pic>
      <p:pic>
        <p:nvPicPr>
          <p:cNvPr id="9" name="Picture 2"/>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196138" y="5980113"/>
            <a:ext cx="1927225" cy="914400"/>
          </a:xfrm>
          <a:prstGeom prst="rect">
            <a:avLst/>
          </a:prstGeom>
          <a:noFill/>
          <a:ln w="9525">
            <a:noFill/>
            <a:miter lim="800000"/>
            <a:headEnd/>
            <a:tailEnd/>
          </a:ln>
        </p:spPr>
      </p:pic>
      <p:pic>
        <p:nvPicPr>
          <p:cNvPr id="10" name="Picture 16"/>
          <p:cNvPicPr>
            <a:picLocks noChangeAspect="1"/>
          </p:cNvPicPr>
          <p:nvPr userDrawn="1"/>
        </p:nvPicPr>
        <p:blipFill>
          <a:blip r:embed="rId4" cstate="print"/>
          <a:srcRect l="87265" t="6673" r="769" b="46664"/>
          <a:stretch>
            <a:fillRect/>
          </a:stretch>
        </p:blipFill>
        <p:spPr bwMode="auto">
          <a:xfrm>
            <a:off x="5248275" y="6202363"/>
            <a:ext cx="533400" cy="266700"/>
          </a:xfrm>
          <a:prstGeom prst="rect">
            <a:avLst/>
          </a:prstGeom>
          <a:noFill/>
          <a:ln w="9525">
            <a:noFill/>
            <a:miter lim="800000"/>
            <a:headEnd/>
            <a:tailEnd/>
          </a:ln>
        </p:spPr>
      </p:pic>
      <p:pic>
        <p:nvPicPr>
          <p:cNvPr id="11" name="Picture 18"/>
          <p:cNvPicPr>
            <a:picLocks noChangeAspect="1"/>
          </p:cNvPicPr>
          <p:nvPr userDrawn="1"/>
        </p:nvPicPr>
        <p:blipFill>
          <a:blip r:embed="rId4" cstate="email">
            <a:extLst>
              <a:ext uri="{28A0092B-C50C-407E-A947-70E740481C1C}">
                <a14:useLocalDpi xmlns:a14="http://schemas.microsoft.com/office/drawing/2010/main"/>
              </a:ext>
            </a:extLst>
          </a:blip>
          <a:srcRect l="1085" t="7410" r="65582" b="37257"/>
          <a:stretch>
            <a:fillRect/>
          </a:stretch>
        </p:blipFill>
        <p:spPr bwMode="auto">
          <a:xfrm>
            <a:off x="5795963" y="6145213"/>
            <a:ext cx="1485900" cy="315912"/>
          </a:xfrm>
          <a:prstGeom prst="rect">
            <a:avLst/>
          </a:prstGeom>
          <a:noFill/>
          <a:ln w="9525">
            <a:noFill/>
            <a:miter lim="800000"/>
            <a:headEnd/>
            <a:tailEnd/>
          </a:ln>
        </p:spPr>
      </p:pic>
      <p:pic>
        <p:nvPicPr>
          <p:cNvPr id="12" name="Picture 1"/>
          <p:cNvPicPr>
            <a:picLocks noChangeAspect="1"/>
          </p:cNvPicPr>
          <p:nvPr userDrawn="1"/>
        </p:nvPicPr>
        <p:blipFill>
          <a:blip r:embed="rId5" cstate="print"/>
          <a:srcRect/>
          <a:stretch>
            <a:fillRect/>
          </a:stretch>
        </p:blipFill>
        <p:spPr bwMode="auto">
          <a:xfrm>
            <a:off x="4686300" y="6286500"/>
            <a:ext cx="4457700" cy="571500"/>
          </a:xfrm>
          <a:prstGeom prst="rect">
            <a:avLst/>
          </a:prstGeom>
          <a:noFill/>
          <a:ln w="9525">
            <a:noFill/>
            <a:miter lim="800000"/>
            <a:headEnd/>
            <a:tailEnd/>
          </a:ln>
        </p:spPr>
      </p:pic>
      <p:pic>
        <p:nvPicPr>
          <p:cNvPr id="13" name="Picture 7"/>
          <p:cNvPicPr>
            <a:picLocks noChangeAspect="1"/>
          </p:cNvPicPr>
          <p:nvPr userDrawn="1"/>
        </p:nvPicPr>
        <p:blipFill>
          <a:blip r:embed="rId2" cstate="print"/>
          <a:srcRect/>
          <a:stretch>
            <a:fillRect/>
          </a:stretch>
        </p:blipFill>
        <p:spPr bwMode="auto">
          <a:xfrm>
            <a:off x="-30163" y="0"/>
            <a:ext cx="9215438" cy="6913563"/>
          </a:xfrm>
          <a:prstGeom prst="rect">
            <a:avLst/>
          </a:prstGeom>
          <a:noFill/>
          <a:ln w="9525">
            <a:noFill/>
            <a:miter lim="800000"/>
            <a:headEnd/>
            <a:tailEnd/>
          </a:ln>
        </p:spPr>
      </p:pic>
      <p:pic>
        <p:nvPicPr>
          <p:cNvPr id="14" name="Picture 8"/>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218363" y="5943600"/>
            <a:ext cx="1925637" cy="914400"/>
          </a:xfrm>
          <a:prstGeom prst="rect">
            <a:avLst/>
          </a:prstGeom>
          <a:noFill/>
          <a:ln w="9525">
            <a:noFill/>
            <a:miter lim="800000"/>
            <a:headEnd/>
            <a:tailEnd/>
          </a:ln>
        </p:spPr>
      </p:pic>
      <p:pic>
        <p:nvPicPr>
          <p:cNvPr id="15" name="Picture 9"/>
          <p:cNvPicPr>
            <a:picLocks noChangeAspect="1"/>
          </p:cNvPicPr>
          <p:nvPr userDrawn="1"/>
        </p:nvPicPr>
        <p:blipFill>
          <a:blip r:embed="rId4" cstate="print"/>
          <a:srcRect l="87265" t="6673" r="769" b="46664"/>
          <a:stretch>
            <a:fillRect/>
          </a:stretch>
        </p:blipFill>
        <p:spPr bwMode="auto">
          <a:xfrm>
            <a:off x="5292725" y="6092825"/>
            <a:ext cx="533400" cy="266700"/>
          </a:xfrm>
          <a:prstGeom prst="rect">
            <a:avLst/>
          </a:prstGeom>
          <a:noFill/>
          <a:ln w="9525">
            <a:noFill/>
            <a:miter lim="800000"/>
            <a:headEnd/>
            <a:tailEnd/>
          </a:ln>
        </p:spPr>
      </p:pic>
      <p:pic>
        <p:nvPicPr>
          <p:cNvPr id="16" name="Picture 10"/>
          <p:cNvPicPr>
            <a:picLocks noChangeAspect="1"/>
          </p:cNvPicPr>
          <p:nvPr userDrawn="1"/>
        </p:nvPicPr>
        <p:blipFill>
          <a:blip r:embed="rId4" cstate="email">
            <a:extLst>
              <a:ext uri="{28A0092B-C50C-407E-A947-70E740481C1C}">
                <a14:useLocalDpi xmlns:a14="http://schemas.microsoft.com/office/drawing/2010/main"/>
              </a:ext>
            </a:extLst>
          </a:blip>
          <a:srcRect l="1085" t="7410" r="65582" b="37257"/>
          <a:stretch>
            <a:fillRect/>
          </a:stretch>
        </p:blipFill>
        <p:spPr bwMode="auto">
          <a:xfrm>
            <a:off x="5867400" y="6092825"/>
            <a:ext cx="1485900" cy="315913"/>
          </a:xfrm>
          <a:prstGeom prst="rect">
            <a:avLst/>
          </a:prstGeom>
          <a:noFill/>
          <a:ln w="9525">
            <a:noFill/>
            <a:miter lim="800000"/>
            <a:headEnd/>
            <a:tailEnd/>
          </a:ln>
        </p:spPr>
      </p:pic>
      <p:pic>
        <p:nvPicPr>
          <p:cNvPr id="17" name="Picture 11"/>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32084" y="0"/>
            <a:ext cx="2417763" cy="430213"/>
          </a:xfrm>
          <a:prstGeom prst="rect">
            <a:avLst/>
          </a:prstGeom>
          <a:noFill/>
          <a:ln w="9525">
            <a:noFill/>
            <a:miter lim="800000"/>
            <a:headEnd/>
            <a:tailEnd/>
          </a:ln>
        </p:spPr>
      </p:pic>
      <p:sp>
        <p:nvSpPr>
          <p:cNvPr id="18" name="Text Box 20"/>
          <p:cNvSpPr txBox="1">
            <a:spLocks noChangeArrowheads="1"/>
          </p:cNvSpPr>
          <p:nvPr userDrawn="1"/>
        </p:nvSpPr>
        <p:spPr bwMode="auto">
          <a:xfrm>
            <a:off x="1547813" y="6491288"/>
            <a:ext cx="4665662" cy="366712"/>
          </a:xfrm>
          <a:prstGeom prst="rect">
            <a:avLst/>
          </a:prstGeom>
          <a:noFill/>
          <a:ln w="9525">
            <a:noFill/>
            <a:miter lim="800000"/>
            <a:headEnd/>
            <a:tailEnd/>
          </a:ln>
          <a:effectLst/>
        </p:spPr>
        <p:txBody>
          <a:bodyPr>
            <a:spAutoFit/>
          </a:bodyPr>
          <a:lstStyle/>
          <a:p>
            <a:pPr>
              <a:spcBef>
                <a:spcPct val="50000"/>
              </a:spcBef>
            </a:pPr>
            <a:r>
              <a:rPr lang="en-GB">
                <a:solidFill>
                  <a:srgbClr val="FFFA00"/>
                </a:solidFill>
                <a:latin typeface="Tahoma" pitchFamily="34" charset="0"/>
              </a:rPr>
              <a:t>Self Care for Life</a:t>
            </a:r>
            <a:r>
              <a:rPr lang="en-GB">
                <a:solidFill>
                  <a:srgbClr val="FFFF00"/>
                </a:solidFill>
              </a:rPr>
              <a:t> –</a:t>
            </a:r>
            <a:r>
              <a:rPr lang="en-GB">
                <a:solidFill>
                  <a:schemeClr val="accent1"/>
                </a:solidFill>
              </a:rPr>
              <a:t> </a:t>
            </a:r>
            <a:r>
              <a:rPr lang="en-GB">
                <a:solidFill>
                  <a:srgbClr val="FFFA00"/>
                </a:solidFill>
                <a:latin typeface="Tahoma" pitchFamily="34" charset="0"/>
              </a:rPr>
              <a:t>Growing older healthily</a:t>
            </a:r>
          </a:p>
        </p:txBody>
      </p:sp>
      <p:sp>
        <p:nvSpPr>
          <p:cNvPr id="3" name="Content Placeholder 2"/>
          <p:cNvSpPr>
            <a:spLocks noGrp="1"/>
          </p:cNvSpPr>
          <p:nvPr>
            <p:ph idx="1"/>
          </p:nvPr>
        </p:nvSpPr>
        <p:spPr/>
        <p:txBody>
          <a:bodyPr/>
          <a:lstStyle>
            <a:lvl1pPr marL="365125" indent="-255588">
              <a:buFontTx/>
              <a:buBlip>
                <a:blip r:embed="rId7"/>
              </a:buBlip>
              <a:defRPr/>
            </a:lvl1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485775" y="430213"/>
            <a:ext cx="8229600" cy="1143000"/>
          </a:xfrm>
        </p:spPr>
        <p:txBody>
          <a:bodyPr rtlCol="0"/>
          <a:lstStyle>
            <a:extLst/>
          </a:lstStyle>
          <a:p>
            <a:r>
              <a:rPr lang="en-US" dirty="0" smtClean="0"/>
              <a:t>Click to edit Master title style</a:t>
            </a:r>
            <a:endParaRPr lang="en-US" dirty="0"/>
          </a:p>
        </p:txBody>
      </p:sp>
      <p:sp>
        <p:nvSpPr>
          <p:cNvPr id="19" name="Date Placeholder 3"/>
          <p:cNvSpPr>
            <a:spLocks noGrp="1"/>
          </p:cNvSpPr>
          <p:nvPr>
            <p:ph type="dt" sz="half" idx="10"/>
          </p:nvPr>
        </p:nvSpPr>
        <p:spPr/>
        <p:txBody>
          <a:bodyPr/>
          <a:lstStyle>
            <a:lvl1pPr>
              <a:defRPr/>
            </a:lvl1pPr>
            <a:extLst/>
          </a:lstStyle>
          <a:p>
            <a:pPr>
              <a:defRPr/>
            </a:pPr>
            <a:fld id="{446BE4F9-96A9-4234-8497-6D19286A812B}" type="datetimeFigureOut">
              <a:rPr lang="en-US"/>
              <a:pPr>
                <a:defRPr/>
              </a:pPr>
              <a:t>11/12/2012</a:t>
            </a:fld>
            <a:endParaRPr lang="en-US"/>
          </a:p>
        </p:txBody>
      </p:sp>
      <p:sp>
        <p:nvSpPr>
          <p:cNvPr id="20" name="Footer Placeholder 4"/>
          <p:cNvSpPr>
            <a:spLocks noGrp="1"/>
          </p:cNvSpPr>
          <p:nvPr>
            <p:ph type="ftr" sz="quarter" idx="11"/>
          </p:nvPr>
        </p:nvSpPr>
        <p:spPr/>
        <p:txBody>
          <a:bodyPr/>
          <a:lstStyle>
            <a:lvl1pPr>
              <a:defRPr/>
            </a:lvl1pPr>
            <a:extLst/>
          </a:lstStyle>
          <a:p>
            <a:pPr>
              <a:defRPr/>
            </a:pPr>
            <a:endParaRPr lang="en-US"/>
          </a:p>
        </p:txBody>
      </p:sp>
      <p:sp>
        <p:nvSpPr>
          <p:cNvPr id="21" name="Slide Number Placeholder 5"/>
          <p:cNvSpPr>
            <a:spLocks noGrp="1"/>
          </p:cNvSpPr>
          <p:nvPr>
            <p:ph type="sldNum" sz="quarter" idx="12"/>
          </p:nvPr>
        </p:nvSpPr>
        <p:spPr/>
        <p:txBody>
          <a:bodyPr/>
          <a:lstStyle>
            <a:lvl1pPr>
              <a:defRPr/>
            </a:lvl1pPr>
            <a:extLst/>
          </a:lstStyle>
          <a:p>
            <a:pPr>
              <a:defRPr/>
            </a:pPr>
            <a:fld id="{679ECBDD-B63C-4B77-8A3A-4F155739A2C0}"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34832" name="Text Placeholder 29"/>
          <p:cNvSpPr>
            <a:spLocks noGrp="1"/>
          </p:cNvSpPr>
          <p:nvPr>
            <p:ph type="body" idx="1"/>
          </p:nvPr>
        </p:nvSpPr>
        <p:spPr bwMode="auto">
          <a:xfrm>
            <a:off x="0" y="148431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5" name="Date Placeholder 3"/>
          <p:cNvSpPr>
            <a:spLocks noGrp="1"/>
          </p:cNvSpPr>
          <p:nvPr>
            <p:ph type="dt" sz="half" idx="2"/>
          </p:nvPr>
        </p:nvSpPr>
        <p:spPr>
          <a:xfrm>
            <a:off x="6727825" y="6408738"/>
            <a:ext cx="1919288" cy="365125"/>
          </a:xfrm>
          <a:prstGeom prst="rect">
            <a:avLst/>
          </a:prstGeom>
        </p:spPr>
        <p:txBody>
          <a:bodyPr vert="horz" anchor="b"/>
          <a:lstStyle>
            <a:lvl1pPr fontAlgn="auto">
              <a:spcBef>
                <a:spcPts val="0"/>
              </a:spcBef>
              <a:spcAft>
                <a:spcPts val="0"/>
              </a:spcAft>
              <a:defRPr sz="1000">
                <a:latin typeface="+mn-lt"/>
              </a:defRPr>
            </a:lvl1pPr>
            <a:extLst/>
          </a:lstStyle>
          <a:p>
            <a:pPr>
              <a:defRPr/>
            </a:pPr>
            <a:fld id="{CFF591BD-968F-4644-9FF7-F737EFBECD38}" type="datetimeFigureOut">
              <a:rPr lang="en-US"/>
              <a:pPr>
                <a:defRPr/>
              </a:pPr>
              <a:t>11/12/2012</a:t>
            </a:fld>
            <a:endParaRPr lang="en-US"/>
          </a:p>
        </p:txBody>
      </p:sp>
      <p:sp>
        <p:nvSpPr>
          <p:cNvPr id="26" name="Footer Placeholder 4"/>
          <p:cNvSpPr>
            <a:spLocks noGrp="1"/>
          </p:cNvSpPr>
          <p:nvPr>
            <p:ph type="ftr" sz="quarter" idx="3"/>
          </p:nvPr>
        </p:nvSpPr>
        <p:spPr>
          <a:xfrm>
            <a:off x="4379913" y="6408738"/>
            <a:ext cx="2351087" cy="365125"/>
          </a:xfrm>
          <a:prstGeom prst="rect">
            <a:avLst/>
          </a:prstGeom>
        </p:spPr>
        <p:txBody>
          <a:bodyPr vert="horz" anchor="b"/>
          <a:lstStyle>
            <a:lvl1pPr algn="r" fontAlgn="auto">
              <a:spcBef>
                <a:spcPts val="0"/>
              </a:spcBef>
              <a:spcAft>
                <a:spcPts val="0"/>
              </a:spcAft>
              <a:defRPr sz="1000">
                <a:latin typeface="+mn-lt"/>
              </a:defRPr>
            </a:lvl1pPr>
            <a:extLst/>
          </a:lstStyle>
          <a:p>
            <a:pPr>
              <a:defRPr/>
            </a:pPr>
            <a:endParaRPr lang="en-US"/>
          </a:p>
        </p:txBody>
      </p:sp>
      <p:sp>
        <p:nvSpPr>
          <p:cNvPr id="27" name="Slide Number Placeholder 5"/>
          <p:cNvSpPr>
            <a:spLocks noGrp="1"/>
          </p:cNvSpPr>
          <p:nvPr>
            <p:ph type="sldNum" sz="quarter" idx="4"/>
          </p:nvPr>
        </p:nvSpPr>
        <p:spPr>
          <a:xfrm>
            <a:off x="8647113" y="6408738"/>
            <a:ext cx="366712" cy="365125"/>
          </a:xfrm>
          <a:prstGeom prst="rect">
            <a:avLst/>
          </a:prstGeom>
        </p:spPr>
        <p:txBody>
          <a:bodyPr vert="horz" anchor="b"/>
          <a:lstStyle>
            <a:lvl1pPr algn="r" fontAlgn="auto">
              <a:spcBef>
                <a:spcPts val="0"/>
              </a:spcBef>
              <a:spcAft>
                <a:spcPts val="0"/>
              </a:spcAft>
              <a:defRPr sz="1000">
                <a:latin typeface="+mn-lt"/>
              </a:defRPr>
            </a:lvl1pPr>
            <a:extLst/>
          </a:lstStyle>
          <a:p>
            <a:pPr>
              <a:defRPr/>
            </a:pPr>
            <a:fld id="{9226B38B-CA50-43BF-AF3C-F72BCA57D1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Ldze-nQ7Ack&amp;feature=youtu.be" TargetMode="External"/><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warrington-pct.nhs.uk/" TargetMode="External"/><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http://www.warrington-pct.nhs.uk/images/nhswarringtonlogo.png" TargetMode="Externa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nhs.uk/selfcare" TargetMode="Externa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hyperlink" Target="http://www.selfcareforum.org/wp-content/uploads/2012/08/Supporting-your-independence-and-wellbeing-with-Telehealth-and-Telecare.pdf" TargetMode="External"/><Relationship Id="rId2" Type="http://schemas.openxmlformats.org/officeDocument/2006/relationships/image" Target="../media/image7.gif"/><Relationship Id="rId1" Type="http://schemas.openxmlformats.org/officeDocument/2006/relationships/slideLayout" Target="../slideLayouts/slideLayout1.xml"/><Relationship Id="rId5" Type="http://schemas.openxmlformats.org/officeDocument/2006/relationships/hyperlink" Target="http://www.selfcareforum.org/?page_id=1472" TargetMode="External"/><Relationship Id="rId4" Type="http://schemas.openxmlformats.org/officeDocument/2006/relationships/hyperlink" Target="http://www.e-lfh.org.uk/projects/personalised-care-planning/"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www.orderline.dh.gsi.gov.uk/"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20.png"/><Relationship Id="rId18" Type="http://schemas.openxmlformats.org/officeDocument/2006/relationships/image" Target="../media/image34.jpeg"/><Relationship Id="rId3" Type="http://schemas.openxmlformats.org/officeDocument/2006/relationships/image" Target="../media/image21.jpeg"/><Relationship Id="rId21" Type="http://schemas.openxmlformats.org/officeDocument/2006/relationships/image" Target="../media/image19.png"/><Relationship Id="rId7" Type="http://schemas.openxmlformats.org/officeDocument/2006/relationships/image" Target="../media/image25.png"/><Relationship Id="rId12" Type="http://schemas.openxmlformats.org/officeDocument/2006/relationships/oleObject" Target="../embeddings/oleObject1.bin"/><Relationship Id="rId17" Type="http://schemas.openxmlformats.org/officeDocument/2006/relationships/image" Target="../media/image33.jpeg"/><Relationship Id="rId2" Type="http://schemas.openxmlformats.org/officeDocument/2006/relationships/slideLayout" Target="../slideLayouts/slideLayout1.xml"/><Relationship Id="rId16" Type="http://schemas.openxmlformats.org/officeDocument/2006/relationships/image" Target="../media/image32.png"/><Relationship Id="rId20" Type="http://schemas.openxmlformats.org/officeDocument/2006/relationships/image" Target="http://www.warrington-pct.nhs.uk/images/nhswarringtonlogo.png" TargetMode="External"/><Relationship Id="rId1" Type="http://schemas.openxmlformats.org/officeDocument/2006/relationships/vmlDrawing" Target="../drawings/vmlDrawing1.v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1.gif"/><Relationship Id="rId10" Type="http://schemas.openxmlformats.org/officeDocument/2006/relationships/image" Target="../media/image28.png"/><Relationship Id="rId19" Type="http://schemas.openxmlformats.org/officeDocument/2006/relationships/image" Target="../media/image16.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0.jpg"/><Relationship Id="rId22"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hyperlink" Target="mailto:libby.whittaker@selfcareforum.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9.emf"/><Relationship Id="rId1" Type="http://schemas.openxmlformats.org/officeDocument/2006/relationships/slideLayout" Target="../slideLayouts/slideLayout1.xml"/><Relationship Id="rId4" Type="http://schemas.openxmlformats.org/officeDocument/2006/relationships/hyperlink" Target="http://www.selfcareforum.org/?page_id=53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hyperlink" Target="http://www.selfcare/kirklees.nhs.uk"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ageuk.co.uk/" TargetMode="External"/><Relationship Id="rId2" Type="http://schemas.openxmlformats.org/officeDocument/2006/relationships/hyperlink" Target="http://www.telecare.org.uk/"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39" y="1052736"/>
            <a:ext cx="8229600" cy="1142999"/>
          </a:xfrm>
        </p:spPr>
        <p:txBody>
          <a:bodyPr>
            <a:normAutofit fontScale="90000"/>
          </a:bodyPr>
          <a:lstStyle/>
          <a:p>
            <a:pPr algn="ctr" fontAlgn="auto">
              <a:spcAft>
                <a:spcPts val="0"/>
              </a:spcAft>
              <a:defRPr/>
            </a:pPr>
            <a:r>
              <a:rPr lang="en-GB" sz="4800" dirty="0" smtClean="0"/>
              <a:t>Self Care Week 2012</a:t>
            </a:r>
            <a:br>
              <a:rPr lang="en-GB" sz="4800" dirty="0" smtClean="0"/>
            </a:br>
            <a:r>
              <a:rPr lang="en-GB" sz="4800" dirty="0" smtClean="0"/>
              <a:t>Newsletter – 2</a:t>
            </a:r>
            <a:r>
              <a:rPr lang="en-GB" sz="4800" baseline="30000" dirty="0" smtClean="0"/>
              <a:t>nd</a:t>
            </a:r>
            <a:r>
              <a:rPr lang="en-GB" sz="4800" dirty="0" smtClean="0"/>
              <a:t> Edition</a:t>
            </a:r>
            <a:endParaRPr lang="en-GB" sz="4800" dirty="0"/>
          </a:p>
        </p:txBody>
      </p:sp>
      <p:pic>
        <p:nvPicPr>
          <p:cNvPr id="4" name="Picture 3"/>
          <p:cNvPicPr/>
          <p:nvPr/>
        </p:nvPicPr>
        <p:blipFill>
          <a:blip r:embed="rId3" cstate="email">
            <a:extLst>
              <a:ext uri="{28A0092B-C50C-407E-A947-70E740481C1C}">
                <a14:useLocalDpi xmlns:a14="http://schemas.microsoft.com/office/drawing/2010/main"/>
              </a:ext>
            </a:extLst>
          </a:blip>
          <a:srcRect/>
          <a:stretch>
            <a:fillRect/>
          </a:stretch>
        </p:blipFill>
        <p:spPr>
          <a:xfrm>
            <a:off x="2534427" y="2492896"/>
            <a:ext cx="4286250" cy="3105150"/>
          </a:xfrm>
          <a:prstGeom prst="rect">
            <a:avLst/>
          </a:prstGeom>
          <a:noFill/>
          <a:ln>
            <a:noFill/>
            <a:prstDash/>
          </a:ln>
        </p:spPr>
      </p:pic>
      <p:sp>
        <p:nvSpPr>
          <p:cNvPr id="3" name="Rectangle 2"/>
          <p:cNvSpPr/>
          <p:nvPr/>
        </p:nvSpPr>
        <p:spPr>
          <a:xfrm>
            <a:off x="755576" y="5598046"/>
            <a:ext cx="2088232" cy="639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lumMod val="65000"/>
                    <a:lumOff val="35000"/>
                  </a:schemeClr>
                </a:solidFill>
              </a:rPr>
              <a:t>8 November 2012</a:t>
            </a:r>
            <a:endParaRPr lang="en-GB"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84313"/>
            <a:ext cx="3312368" cy="4464967"/>
          </a:xfrm>
        </p:spPr>
        <p:txBody>
          <a:bodyPr/>
          <a:lstStyle/>
          <a:p>
            <a:r>
              <a:rPr lang="en-GB" sz="2400" dirty="0" smtClean="0">
                <a:solidFill>
                  <a:schemeClr val="tx1">
                    <a:lumMod val="75000"/>
                    <a:lumOff val="25000"/>
                  </a:schemeClr>
                </a:solidFill>
              </a:rPr>
              <a:t>Campaigns have been running since 5</a:t>
            </a:r>
            <a:r>
              <a:rPr lang="en-GB" sz="2400" baseline="30000" dirty="0" smtClean="0">
                <a:solidFill>
                  <a:schemeClr val="tx1">
                    <a:lumMod val="75000"/>
                    <a:lumOff val="25000"/>
                  </a:schemeClr>
                </a:solidFill>
              </a:rPr>
              <a:t>th</a:t>
            </a:r>
            <a:r>
              <a:rPr lang="en-GB" sz="2400" dirty="0" smtClean="0">
                <a:solidFill>
                  <a:schemeClr val="tx1">
                    <a:lumMod val="75000"/>
                    <a:lumOff val="25000"/>
                  </a:schemeClr>
                </a:solidFill>
              </a:rPr>
              <a:t> November  encouraging use of the pharmacist</a:t>
            </a:r>
          </a:p>
          <a:p>
            <a:pPr marL="109537" indent="0">
              <a:buNone/>
            </a:pPr>
            <a:endParaRPr lang="en-GB" sz="2400" dirty="0" smtClean="0">
              <a:solidFill>
                <a:schemeClr val="tx1">
                  <a:lumMod val="75000"/>
                  <a:lumOff val="25000"/>
                </a:schemeClr>
              </a:solidFill>
            </a:endParaRPr>
          </a:p>
          <a:p>
            <a:r>
              <a:rPr lang="en-GB" sz="2400" dirty="0" smtClean="0">
                <a:solidFill>
                  <a:schemeClr val="tx1">
                    <a:lumMod val="75000"/>
                    <a:lumOff val="25000"/>
                  </a:schemeClr>
                </a:solidFill>
              </a:rPr>
              <a:t>The aim this year is to encourage more men to look after their health by visiting the pharmacist</a:t>
            </a:r>
          </a:p>
          <a:p>
            <a:endParaRPr lang="en-GB" dirty="0"/>
          </a:p>
        </p:txBody>
      </p:sp>
      <p:sp>
        <p:nvSpPr>
          <p:cNvPr id="3" name="Title 2"/>
          <p:cNvSpPr>
            <a:spLocks noGrp="1"/>
          </p:cNvSpPr>
          <p:nvPr>
            <p:ph type="title"/>
          </p:nvPr>
        </p:nvSpPr>
        <p:spPr>
          <a:xfrm>
            <a:off x="395536" y="260647"/>
            <a:ext cx="8229600" cy="914581"/>
          </a:xfrm>
        </p:spPr>
        <p:txBody>
          <a:bodyPr>
            <a:noAutofit/>
          </a:bodyPr>
          <a:lstStyle/>
          <a:p>
            <a:pPr algn="ctr"/>
            <a:r>
              <a:rPr lang="en-GB" sz="3200" b="0" dirty="0" smtClean="0">
                <a:effectLst/>
              </a:rPr>
              <a:t>5 – 12</a:t>
            </a:r>
            <a:r>
              <a:rPr lang="en-GB" sz="3200" b="0" baseline="30000" dirty="0" smtClean="0">
                <a:effectLst/>
              </a:rPr>
              <a:t>th</a:t>
            </a:r>
            <a:r>
              <a:rPr lang="en-GB" sz="3200" b="0" dirty="0" smtClean="0">
                <a:effectLst/>
              </a:rPr>
              <a:t> November</a:t>
            </a:r>
            <a:br>
              <a:rPr lang="en-GB" sz="3200" b="0" dirty="0" smtClean="0">
                <a:effectLst/>
              </a:rPr>
            </a:br>
            <a:r>
              <a:rPr lang="en-GB" sz="3200" b="0" dirty="0" smtClean="0">
                <a:effectLst/>
              </a:rPr>
              <a:t>Ask Your Pharmacist Week</a:t>
            </a:r>
            <a:endParaRPr lang="en-GB" sz="3200" b="0" dirty="0">
              <a:effectLst/>
            </a:endParaRPr>
          </a:p>
        </p:txBody>
      </p:sp>
      <p:sp>
        <p:nvSpPr>
          <p:cNvPr id="5" name="TextBox 4"/>
          <p:cNvSpPr txBox="1"/>
          <p:nvPr/>
        </p:nvSpPr>
        <p:spPr>
          <a:xfrm>
            <a:off x="3043378" y="5445224"/>
            <a:ext cx="5796136" cy="369332"/>
          </a:xfrm>
          <a:prstGeom prst="rect">
            <a:avLst/>
          </a:prstGeom>
          <a:noFill/>
        </p:spPr>
        <p:txBody>
          <a:bodyPr wrap="square" rtlCol="0">
            <a:spAutoFit/>
          </a:bodyPr>
          <a:lstStyle/>
          <a:p>
            <a:r>
              <a:rPr lang="en-GB" dirty="0" smtClean="0">
                <a:solidFill>
                  <a:schemeClr val="tx1">
                    <a:lumMod val="75000"/>
                    <a:lumOff val="25000"/>
                  </a:schemeClr>
                </a:solidFill>
              </a:rPr>
              <a:t>www.npa.co.uk/AYP/Ask-Your-Pharmacist-Week-2012</a:t>
            </a:r>
            <a:r>
              <a:rPr lang="en-GB" dirty="0">
                <a:solidFill>
                  <a:schemeClr val="tx1">
                    <a:lumMod val="75000"/>
                    <a:lumOff val="25000"/>
                  </a:schemeClr>
                </a:solidFill>
              </a:rPr>
              <a:t>/</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23928" y="1405271"/>
            <a:ext cx="4915586" cy="3610479"/>
          </a:xfrm>
          <a:prstGeom prst="rect">
            <a:avLst/>
          </a:prstGeom>
        </p:spPr>
      </p:pic>
    </p:spTree>
    <p:extLst>
      <p:ext uri="{BB962C8B-B14F-4D97-AF65-F5344CB8AC3E}">
        <p14:creationId xmlns:p14="http://schemas.microsoft.com/office/powerpoint/2010/main" val="454817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7655" y="908720"/>
            <a:ext cx="6620431" cy="4364906"/>
          </a:xfrm>
        </p:spPr>
        <p:txBody>
          <a:bodyPr/>
          <a:lstStyle/>
          <a:p>
            <a:pPr marL="109537" indent="0">
              <a:buNone/>
            </a:pPr>
            <a:r>
              <a:rPr lang="en-GB" sz="1800" dirty="0" smtClean="0">
                <a:solidFill>
                  <a:schemeClr val="tx1">
                    <a:lumMod val="75000"/>
                    <a:lumOff val="25000"/>
                  </a:schemeClr>
                </a:solidFill>
              </a:rPr>
              <a:t>Norman Lamb MP launches Self Care Week at the Self Care Conference on 8</a:t>
            </a:r>
            <a:r>
              <a:rPr lang="en-GB" sz="1800" baseline="30000" dirty="0" smtClean="0">
                <a:solidFill>
                  <a:schemeClr val="tx1">
                    <a:lumMod val="75000"/>
                    <a:lumOff val="25000"/>
                  </a:schemeClr>
                </a:solidFill>
              </a:rPr>
              <a:t>th</a:t>
            </a:r>
            <a:r>
              <a:rPr lang="en-GB" sz="1800" dirty="0" smtClean="0">
                <a:solidFill>
                  <a:schemeClr val="tx1">
                    <a:lumMod val="75000"/>
                    <a:lumOff val="25000"/>
                  </a:schemeClr>
                </a:solidFill>
              </a:rPr>
              <a:t> November: </a:t>
            </a:r>
          </a:p>
          <a:p>
            <a:pPr marL="109537" indent="0">
              <a:buNone/>
            </a:pPr>
            <a:endParaRPr lang="en-GB" sz="1800" dirty="0" smtClean="0">
              <a:solidFill>
                <a:schemeClr val="tx1">
                  <a:lumMod val="75000"/>
                  <a:lumOff val="25000"/>
                </a:schemeClr>
              </a:solidFill>
            </a:endParaRPr>
          </a:p>
          <a:p>
            <a:pPr marL="109537" indent="0">
              <a:buNone/>
            </a:pPr>
            <a:r>
              <a:rPr lang="en-GB" sz="1700" i="1" dirty="0" smtClean="0">
                <a:solidFill>
                  <a:schemeClr val="tx1">
                    <a:lumMod val="75000"/>
                    <a:lumOff val="25000"/>
                  </a:schemeClr>
                </a:solidFill>
              </a:rPr>
              <a:t>"</a:t>
            </a:r>
            <a:r>
              <a:rPr lang="en-GB" sz="1700" i="1" dirty="0">
                <a:solidFill>
                  <a:schemeClr val="tx1">
                    <a:lumMod val="75000"/>
                    <a:lumOff val="25000"/>
                  </a:schemeClr>
                </a:solidFill>
              </a:rPr>
              <a:t>Self Care Week is all about enabling people to have greater control over their health and care.  This not only requires changes in behaviour and attitudes, but new ways of working where NHS organisations and healthcare professionals change the way they promote self care to patients so they can become experts in their own care."</a:t>
            </a:r>
            <a:br>
              <a:rPr lang="en-GB" sz="1700" i="1" dirty="0">
                <a:solidFill>
                  <a:schemeClr val="tx1">
                    <a:lumMod val="75000"/>
                    <a:lumOff val="25000"/>
                  </a:schemeClr>
                </a:solidFill>
              </a:rPr>
            </a:br>
            <a:r>
              <a:rPr lang="en-GB" sz="1700" i="1" dirty="0">
                <a:solidFill>
                  <a:schemeClr val="tx1">
                    <a:lumMod val="75000"/>
                    <a:lumOff val="25000"/>
                  </a:schemeClr>
                </a:solidFill>
              </a:rPr>
              <a:t/>
            </a:r>
            <a:br>
              <a:rPr lang="en-GB" sz="1700" i="1" dirty="0">
                <a:solidFill>
                  <a:schemeClr val="tx1">
                    <a:lumMod val="75000"/>
                    <a:lumOff val="25000"/>
                  </a:schemeClr>
                </a:solidFill>
              </a:rPr>
            </a:br>
            <a:r>
              <a:rPr lang="en-GB" sz="1700" i="1" dirty="0">
                <a:solidFill>
                  <a:schemeClr val="tx1">
                    <a:lumMod val="75000"/>
                    <a:lumOff val="25000"/>
                  </a:schemeClr>
                </a:solidFill>
              </a:rPr>
              <a:t>"We know that having the right information and support is vital in giving people the confidence to take greater control of their care, but this all depends on better integration of health and social care services, supported by the valuable contribution that the voluntary sector can make to people’s care, alongside the continuing support of families and local communities</a:t>
            </a:r>
            <a:r>
              <a:rPr lang="en-GB" sz="1700" i="1" dirty="0" smtClean="0">
                <a:solidFill>
                  <a:schemeClr val="tx1">
                    <a:lumMod val="75000"/>
                    <a:lumOff val="25000"/>
                  </a:schemeClr>
                </a:solidFill>
              </a:rPr>
              <a:t>.“</a:t>
            </a:r>
          </a:p>
        </p:txBody>
      </p:sp>
      <p:sp>
        <p:nvSpPr>
          <p:cNvPr id="3" name="Title 2"/>
          <p:cNvSpPr>
            <a:spLocks noGrp="1"/>
          </p:cNvSpPr>
          <p:nvPr>
            <p:ph type="title"/>
          </p:nvPr>
        </p:nvSpPr>
        <p:spPr>
          <a:xfrm>
            <a:off x="395536" y="188640"/>
            <a:ext cx="8229600" cy="838547"/>
          </a:xfrm>
        </p:spPr>
        <p:txBody>
          <a:bodyPr>
            <a:normAutofit/>
          </a:bodyPr>
          <a:lstStyle/>
          <a:p>
            <a:pPr algn="ctr"/>
            <a:r>
              <a:rPr lang="en-GB" sz="3200" b="0" dirty="0" smtClean="0">
                <a:effectLst/>
              </a:rPr>
              <a:t>Care and Support Minister Launches SCW</a:t>
            </a:r>
            <a:endParaRPr lang="en-GB" sz="3200" b="0" dirty="0">
              <a:effectLs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18086" y="1052736"/>
            <a:ext cx="2286000" cy="3429000"/>
          </a:xfrm>
          <a:prstGeom prst="rect">
            <a:avLst/>
          </a:prstGeom>
        </p:spPr>
      </p:pic>
      <p:sp>
        <p:nvSpPr>
          <p:cNvPr id="7" name="Rectangle 6"/>
          <p:cNvSpPr/>
          <p:nvPr/>
        </p:nvSpPr>
        <p:spPr>
          <a:xfrm>
            <a:off x="326615" y="5701898"/>
            <a:ext cx="8496944" cy="369332"/>
          </a:xfrm>
          <a:prstGeom prst="rect">
            <a:avLst/>
          </a:prstGeom>
        </p:spPr>
        <p:txBody>
          <a:bodyPr wrap="square">
            <a:spAutoFit/>
          </a:bodyPr>
          <a:lstStyle/>
          <a:p>
            <a:r>
              <a:rPr lang="en-GB" u="sng" dirty="0">
                <a:hlinkClick r:id="rId3"/>
              </a:rPr>
              <a:t>http://www.youtube.com/watch?v=Ldze-nQ7Ack&amp;feature=youtu.be</a:t>
            </a:r>
            <a:r>
              <a:rPr lang="en-GB" dirty="0"/>
              <a:t> </a:t>
            </a:r>
          </a:p>
        </p:txBody>
      </p:sp>
      <p:sp>
        <p:nvSpPr>
          <p:cNvPr id="9" name="TextBox 8"/>
          <p:cNvSpPr txBox="1"/>
          <p:nvPr/>
        </p:nvSpPr>
        <p:spPr>
          <a:xfrm>
            <a:off x="220594" y="5334933"/>
            <a:ext cx="4319647" cy="369332"/>
          </a:xfrm>
          <a:prstGeom prst="rect">
            <a:avLst/>
          </a:prstGeom>
          <a:noFill/>
        </p:spPr>
        <p:txBody>
          <a:bodyPr wrap="square" rtlCol="0">
            <a:spAutoFit/>
          </a:bodyPr>
          <a:lstStyle/>
          <a:p>
            <a:pPr marL="109537" indent="0">
              <a:buNone/>
            </a:pPr>
            <a:r>
              <a:rPr lang="en-GB" i="1" dirty="0">
                <a:solidFill>
                  <a:schemeClr val="tx1">
                    <a:lumMod val="75000"/>
                    <a:lumOff val="25000"/>
                  </a:schemeClr>
                </a:solidFill>
              </a:rPr>
              <a:t>To view his full speech go to:</a:t>
            </a:r>
          </a:p>
        </p:txBody>
      </p:sp>
    </p:spTree>
    <p:extLst>
      <p:ext uri="{BB962C8B-B14F-4D97-AF65-F5344CB8AC3E}">
        <p14:creationId xmlns:p14="http://schemas.microsoft.com/office/powerpoint/2010/main" val="1274387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139952" y="1700808"/>
            <a:ext cx="4763165" cy="3305637"/>
          </a:xfrm>
        </p:spPr>
      </p:pic>
      <p:sp>
        <p:nvSpPr>
          <p:cNvPr id="3" name="Title 2"/>
          <p:cNvSpPr>
            <a:spLocks noGrp="1"/>
          </p:cNvSpPr>
          <p:nvPr>
            <p:ph type="title"/>
          </p:nvPr>
        </p:nvSpPr>
        <p:spPr/>
        <p:txBody>
          <a:bodyPr/>
          <a:lstStyle/>
          <a:p>
            <a:r>
              <a:rPr lang="en-GB" b="0" dirty="0" smtClean="0">
                <a:effectLst/>
              </a:rPr>
              <a:t>Healthy Ageing in Warrington</a:t>
            </a:r>
            <a:endParaRPr lang="en-GB" b="0" dirty="0">
              <a:effectLst/>
            </a:endParaRPr>
          </a:p>
        </p:txBody>
      </p:sp>
      <p:sp>
        <p:nvSpPr>
          <p:cNvPr id="5" name="TextBox 4"/>
          <p:cNvSpPr txBox="1"/>
          <p:nvPr/>
        </p:nvSpPr>
        <p:spPr>
          <a:xfrm>
            <a:off x="395536" y="2018251"/>
            <a:ext cx="3672408" cy="3416320"/>
          </a:xfrm>
          <a:prstGeom prst="rect">
            <a:avLst/>
          </a:prstGeom>
          <a:noFill/>
        </p:spPr>
        <p:txBody>
          <a:bodyPr wrap="square" rtlCol="0">
            <a:spAutoFit/>
          </a:bodyPr>
          <a:lstStyle/>
          <a:p>
            <a:r>
              <a:rPr lang="en-GB" dirty="0" smtClean="0">
                <a:solidFill>
                  <a:schemeClr val="tx1">
                    <a:lumMod val="75000"/>
                    <a:lumOff val="25000"/>
                  </a:schemeClr>
                </a:solidFill>
              </a:rPr>
              <a:t>Warrington </a:t>
            </a:r>
            <a:r>
              <a:rPr lang="en-GB" dirty="0">
                <a:solidFill>
                  <a:schemeClr val="tx1">
                    <a:lumMod val="75000"/>
                    <a:lumOff val="25000"/>
                  </a:schemeClr>
                </a:solidFill>
              </a:rPr>
              <a:t>Public Health </a:t>
            </a:r>
            <a:r>
              <a:rPr lang="en-GB" dirty="0" smtClean="0">
                <a:solidFill>
                  <a:schemeClr val="tx1">
                    <a:lumMod val="75000"/>
                    <a:lumOff val="25000"/>
                  </a:schemeClr>
                </a:solidFill>
              </a:rPr>
              <a:t>have </a:t>
            </a:r>
            <a:r>
              <a:rPr lang="en-GB" dirty="0">
                <a:solidFill>
                  <a:schemeClr val="tx1">
                    <a:lumMod val="75000"/>
                    <a:lumOff val="25000"/>
                  </a:schemeClr>
                </a:solidFill>
              </a:rPr>
              <a:t>developed a calendar for older people to promote the 11 top tips of healthy ageing that have been identified by the National Support Team to help to reduce excess winter deaths amongst older people which is a particular problem during the winter months</a:t>
            </a:r>
            <a:r>
              <a:rPr lang="en-GB" dirty="0" smtClean="0"/>
              <a:t>.</a:t>
            </a:r>
          </a:p>
          <a:p>
            <a:endParaRPr lang="en-GB" dirty="0"/>
          </a:p>
          <a:p>
            <a:r>
              <a:rPr lang="en-GB" u="sng" dirty="0">
                <a:hlinkClick r:id="rId3"/>
              </a:rPr>
              <a:t>www.warrington-pct.nhs.uk</a:t>
            </a:r>
            <a:endParaRPr lang="en-GB" dirty="0"/>
          </a:p>
          <a:p>
            <a:endParaRPr lang="en-GB" dirty="0"/>
          </a:p>
        </p:txBody>
      </p:sp>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3" name="Picture 3" descr="NHS Warrington"/>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7164288" y="493032"/>
            <a:ext cx="1447800"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027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4434" y="332656"/>
            <a:ext cx="7200800" cy="646331"/>
          </a:xfrm>
          <a:prstGeom prst="rect">
            <a:avLst/>
          </a:prstGeom>
          <a:noFill/>
        </p:spPr>
        <p:txBody>
          <a:bodyPr wrap="square" rtlCol="0">
            <a:spAutoFit/>
          </a:bodyPr>
          <a:lstStyle/>
          <a:p>
            <a:pPr algn="ctr"/>
            <a:r>
              <a:rPr lang="en-GB" sz="3600" dirty="0" smtClean="0">
                <a:solidFill>
                  <a:schemeClr val="tx1">
                    <a:lumMod val="75000"/>
                    <a:lumOff val="25000"/>
                  </a:schemeClr>
                </a:solidFill>
                <a:latin typeface="+mj-lt"/>
              </a:rPr>
              <a:t>Don’t forget to tweet!</a:t>
            </a:r>
          </a:p>
        </p:txBody>
      </p:sp>
      <p:sp>
        <p:nvSpPr>
          <p:cNvPr id="4" name="TextBox 3"/>
          <p:cNvSpPr txBox="1"/>
          <p:nvPr/>
        </p:nvSpPr>
        <p:spPr>
          <a:xfrm>
            <a:off x="884434" y="1196752"/>
            <a:ext cx="7920880" cy="4524315"/>
          </a:xfrm>
          <a:prstGeom prst="rect">
            <a:avLst/>
          </a:prstGeom>
          <a:noFill/>
        </p:spPr>
        <p:txBody>
          <a:bodyPr wrap="square" rtlCol="0">
            <a:spAutoFit/>
          </a:bodyPr>
          <a:lstStyle/>
          <a:p>
            <a:endParaRPr lang="en-GB" dirty="0" smtClean="0"/>
          </a:p>
          <a:p>
            <a:r>
              <a:rPr lang="en-GB" b="1" dirty="0" smtClean="0">
                <a:solidFill>
                  <a:schemeClr val="tx1">
                    <a:lumMod val="75000"/>
                    <a:lumOff val="25000"/>
                  </a:schemeClr>
                </a:solidFill>
              </a:rPr>
              <a:t>Twitter and Facebook </a:t>
            </a:r>
          </a:p>
          <a:p>
            <a:r>
              <a:rPr lang="en-GB" dirty="0"/>
              <a:t/>
            </a:r>
            <a:br>
              <a:rPr lang="en-GB" dirty="0"/>
            </a:br>
            <a:r>
              <a:rPr lang="en-GB" dirty="0" smtClean="0">
                <a:solidFill>
                  <a:schemeClr val="tx1">
                    <a:lumMod val="75000"/>
                    <a:lumOff val="25000"/>
                  </a:schemeClr>
                </a:solidFill>
              </a:rPr>
              <a:t>In addition to a newsletter and a dedicated page for SCW, our colleagues at </a:t>
            </a:r>
            <a:r>
              <a:rPr lang="en-GB" dirty="0">
                <a:solidFill>
                  <a:schemeClr val="tx1">
                    <a:lumMod val="75000"/>
                    <a:lumOff val="25000"/>
                  </a:schemeClr>
                </a:solidFill>
              </a:rPr>
              <a:t>NHS Choices </a:t>
            </a:r>
            <a:r>
              <a:rPr lang="en-GB" dirty="0" smtClean="0">
                <a:solidFill>
                  <a:schemeClr val="tx1">
                    <a:lumMod val="75000"/>
                    <a:lumOff val="25000"/>
                  </a:schemeClr>
                </a:solidFill>
              </a:rPr>
              <a:t>are planning to </a:t>
            </a:r>
            <a:r>
              <a:rPr lang="en-GB" dirty="0">
                <a:solidFill>
                  <a:schemeClr val="tx1">
                    <a:lumMod val="75000"/>
                    <a:lumOff val="25000"/>
                  </a:schemeClr>
                </a:solidFill>
              </a:rPr>
              <a:t>raise awareness of the week via </a:t>
            </a:r>
            <a:r>
              <a:rPr lang="en-GB" dirty="0" smtClean="0">
                <a:solidFill>
                  <a:schemeClr val="tx1">
                    <a:lumMod val="75000"/>
                    <a:lumOff val="25000"/>
                  </a:schemeClr>
                </a:solidFill>
              </a:rPr>
              <a:t>Twitter </a:t>
            </a:r>
            <a:r>
              <a:rPr lang="en-GB" dirty="0">
                <a:solidFill>
                  <a:schemeClr val="tx1">
                    <a:lumMod val="75000"/>
                    <a:lumOff val="25000"/>
                  </a:schemeClr>
                </a:solidFill>
              </a:rPr>
              <a:t>and Facebook and </a:t>
            </a:r>
            <a:r>
              <a:rPr lang="en-GB" dirty="0" smtClean="0">
                <a:solidFill>
                  <a:schemeClr val="tx1">
                    <a:lumMod val="75000"/>
                    <a:lumOff val="25000"/>
                  </a:schemeClr>
                </a:solidFill>
              </a:rPr>
              <a:t>if you are a tweeter, please get involved by following NHS Choices and mentioning SCW in your tweets. </a:t>
            </a:r>
            <a:r>
              <a:rPr lang="en-GB" u="sng" dirty="0" smtClean="0">
                <a:solidFill>
                  <a:schemeClr val="tx1">
                    <a:lumMod val="75000"/>
                    <a:lumOff val="25000"/>
                  </a:schemeClr>
                </a:solidFill>
                <a:hlinkClick r:id="rId2"/>
              </a:rPr>
              <a:t>www.nhs.uk/selfcare</a:t>
            </a:r>
            <a:r>
              <a:rPr lang="en-GB" u="sng" dirty="0" smtClean="0">
                <a:solidFill>
                  <a:schemeClr val="tx1">
                    <a:lumMod val="75000"/>
                    <a:lumOff val="25000"/>
                  </a:schemeClr>
                </a:solidFill>
              </a:rPr>
              <a:t> </a:t>
            </a:r>
            <a:r>
              <a:rPr lang="en-GB" dirty="0">
                <a:solidFill>
                  <a:schemeClr val="tx1">
                    <a:lumMod val="75000"/>
                    <a:lumOff val="25000"/>
                  </a:schemeClr>
                </a:solidFill>
              </a:rPr>
              <a:t/>
            </a:r>
            <a:br>
              <a:rPr lang="en-GB" dirty="0">
                <a:solidFill>
                  <a:schemeClr val="tx1">
                    <a:lumMod val="75000"/>
                    <a:lumOff val="25000"/>
                  </a:schemeClr>
                </a:solidFill>
              </a:rPr>
            </a:br>
            <a:endParaRPr lang="en-GB" b="1" dirty="0" smtClean="0">
              <a:solidFill>
                <a:schemeClr val="tx1">
                  <a:lumMod val="75000"/>
                  <a:lumOff val="25000"/>
                </a:schemeClr>
              </a:solidFill>
            </a:endParaRPr>
          </a:p>
          <a:p>
            <a:endParaRPr lang="en-GB" b="1" dirty="0" smtClean="0"/>
          </a:p>
          <a:p>
            <a:r>
              <a:rPr lang="en-GB" b="1" dirty="0" smtClean="0">
                <a:solidFill>
                  <a:schemeClr val="tx1">
                    <a:lumMod val="75000"/>
                    <a:lumOff val="25000"/>
                  </a:schemeClr>
                </a:solidFill>
              </a:rPr>
              <a:t>Life Channel</a:t>
            </a:r>
          </a:p>
          <a:p>
            <a:endParaRPr lang="en-GB" dirty="0" smtClean="0"/>
          </a:p>
          <a:p>
            <a:r>
              <a:rPr lang="en-GB" dirty="0" smtClean="0">
                <a:solidFill>
                  <a:schemeClr val="tx1">
                    <a:lumMod val="75000"/>
                    <a:lumOff val="25000"/>
                  </a:schemeClr>
                </a:solidFill>
              </a:rPr>
              <a:t>Also, </a:t>
            </a:r>
            <a:r>
              <a:rPr lang="en-GB" dirty="0">
                <a:solidFill>
                  <a:schemeClr val="tx1">
                    <a:lumMod val="75000"/>
                    <a:lumOff val="25000"/>
                  </a:schemeClr>
                </a:solidFill>
              </a:rPr>
              <a:t>look out for the films being run on the Life </a:t>
            </a:r>
            <a:r>
              <a:rPr lang="en-GB" dirty="0" smtClean="0">
                <a:solidFill>
                  <a:schemeClr val="tx1">
                    <a:lumMod val="75000"/>
                    <a:lumOff val="25000"/>
                  </a:schemeClr>
                </a:solidFill>
              </a:rPr>
              <a:t>Channel during SCW. </a:t>
            </a:r>
            <a:r>
              <a:rPr lang="en-GB" dirty="0">
                <a:solidFill>
                  <a:schemeClr val="tx1">
                    <a:lumMod val="75000"/>
                    <a:lumOff val="25000"/>
                  </a:schemeClr>
                </a:solidFill>
              </a:rPr>
              <a:t> The Life Channel is a television network that broadcasts content to TV screens in over 2,200 GP </a:t>
            </a:r>
            <a:r>
              <a:rPr lang="en-GB" dirty="0" smtClean="0">
                <a:solidFill>
                  <a:schemeClr val="tx1">
                    <a:lumMod val="75000"/>
                    <a:lumOff val="25000"/>
                  </a:schemeClr>
                </a:solidFill>
              </a:rPr>
              <a:t>surgeries </a:t>
            </a:r>
            <a:r>
              <a:rPr lang="en-GB" dirty="0">
                <a:solidFill>
                  <a:schemeClr val="tx1">
                    <a:lumMod val="75000"/>
                    <a:lumOff val="25000"/>
                  </a:schemeClr>
                </a:solidFill>
              </a:rPr>
              <a:t>and Health Centre waiting rooms, and 1,600 </a:t>
            </a:r>
            <a:r>
              <a:rPr lang="en-GB" dirty="0" smtClean="0">
                <a:solidFill>
                  <a:schemeClr val="tx1">
                    <a:lumMod val="75000"/>
                    <a:lumOff val="25000"/>
                  </a:schemeClr>
                </a:solidFill>
              </a:rPr>
              <a:t>schools, colleges and </a:t>
            </a:r>
            <a:r>
              <a:rPr lang="en-GB" dirty="0">
                <a:solidFill>
                  <a:schemeClr val="tx1">
                    <a:lumMod val="75000"/>
                    <a:lumOff val="25000"/>
                  </a:schemeClr>
                </a:solidFill>
              </a:rPr>
              <a:t>children’s centres"</a:t>
            </a:r>
            <a:br>
              <a:rPr lang="en-GB" dirty="0">
                <a:solidFill>
                  <a:schemeClr val="tx1">
                    <a:lumMod val="75000"/>
                    <a:lumOff val="25000"/>
                  </a:schemeClr>
                </a:solidFill>
              </a:rPr>
            </a:br>
            <a:endParaRPr lang="en-GB" dirty="0">
              <a:solidFill>
                <a:schemeClr val="tx1">
                  <a:lumMod val="75000"/>
                  <a:lumOff val="25000"/>
                </a:schemeClr>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1464" y="978987"/>
            <a:ext cx="905186" cy="905186"/>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56137" y="978987"/>
            <a:ext cx="905186" cy="90518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455137" y="3284984"/>
            <a:ext cx="1343025" cy="876300"/>
          </a:xfrm>
          <a:prstGeom prst="rect">
            <a:avLst/>
          </a:prstGeom>
        </p:spPr>
      </p:pic>
    </p:spTree>
    <p:extLst>
      <p:ext uri="{BB962C8B-B14F-4D97-AF65-F5344CB8AC3E}">
        <p14:creationId xmlns:p14="http://schemas.microsoft.com/office/powerpoint/2010/main" val="385537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51680"/>
            <a:ext cx="8208912" cy="584775"/>
          </a:xfrm>
          <a:prstGeom prst="rect">
            <a:avLst/>
          </a:prstGeom>
          <a:noFill/>
        </p:spPr>
        <p:txBody>
          <a:bodyPr wrap="square" rtlCol="0">
            <a:spAutoFit/>
          </a:bodyPr>
          <a:lstStyle/>
          <a:p>
            <a:pPr algn="ctr"/>
            <a:r>
              <a:rPr lang="en-GB" sz="3200" dirty="0" smtClean="0">
                <a:solidFill>
                  <a:schemeClr val="tx1">
                    <a:lumMod val="75000"/>
                    <a:lumOff val="25000"/>
                  </a:schemeClr>
                </a:solidFill>
                <a:latin typeface="+mj-lt"/>
              </a:rPr>
              <a:t>Further Resources for Self Care Week 2012</a:t>
            </a:r>
            <a:endParaRPr lang="en-GB" sz="3200" dirty="0">
              <a:solidFill>
                <a:schemeClr val="tx1">
                  <a:lumMod val="75000"/>
                  <a:lumOff val="25000"/>
                </a:schemeClr>
              </a:solidFill>
              <a:latin typeface="+mj-lt"/>
            </a:endParaRPr>
          </a:p>
        </p:txBody>
      </p:sp>
      <p:sp>
        <p:nvSpPr>
          <p:cNvPr id="3" name="TextBox 2"/>
          <p:cNvSpPr txBox="1"/>
          <p:nvPr/>
        </p:nvSpPr>
        <p:spPr>
          <a:xfrm>
            <a:off x="323528" y="980728"/>
            <a:ext cx="8316924" cy="4909036"/>
          </a:xfrm>
          <a:prstGeom prst="rect">
            <a:avLst/>
          </a:prstGeom>
          <a:noFill/>
        </p:spPr>
        <p:txBody>
          <a:bodyPr wrap="square" rtlCol="0">
            <a:spAutoFit/>
          </a:bodyPr>
          <a:lstStyle/>
          <a:p>
            <a:r>
              <a:rPr lang="en-GB" dirty="0" smtClean="0">
                <a:solidFill>
                  <a:schemeClr val="tx1">
                    <a:lumMod val="75000"/>
                    <a:lumOff val="25000"/>
                  </a:schemeClr>
                </a:solidFill>
                <a:latin typeface="Arial" pitchFamily="34" charset="0"/>
                <a:cs typeface="Arial" pitchFamily="34" charset="0"/>
              </a:rPr>
              <a:t>Free</a:t>
            </a:r>
            <a:r>
              <a:rPr lang="en-GB" b="1" dirty="0" smtClean="0">
                <a:solidFill>
                  <a:schemeClr val="tx1">
                    <a:lumMod val="75000"/>
                    <a:lumOff val="25000"/>
                  </a:schemeClr>
                </a:solidFill>
                <a:latin typeface="Arial" pitchFamily="34" charset="0"/>
                <a:cs typeface="Arial" pitchFamily="34" charset="0"/>
              </a:rPr>
              <a:t> </a:t>
            </a:r>
            <a:r>
              <a:rPr lang="en-GB" dirty="0" smtClean="0">
                <a:solidFill>
                  <a:schemeClr val="tx1">
                    <a:lumMod val="75000"/>
                    <a:lumOff val="25000"/>
                  </a:schemeClr>
                </a:solidFill>
                <a:latin typeface="Arial" pitchFamily="34" charset="0"/>
                <a:cs typeface="Arial" pitchFamily="34" charset="0"/>
              </a:rPr>
              <a:t>resources and information are available to download from the DH and Self Care Forum websites during SCW, here is a new leaflet and a shout out about a toolkit to look out for:</a:t>
            </a:r>
          </a:p>
          <a:p>
            <a:pPr>
              <a:lnSpc>
                <a:spcPct val="150000"/>
              </a:lnSpc>
            </a:pPr>
            <a:endParaRPr lang="en-GB" sz="1400" dirty="0" smtClean="0">
              <a:solidFill>
                <a:schemeClr val="tx1">
                  <a:lumMod val="75000"/>
                  <a:lumOff val="25000"/>
                </a:schemeClr>
              </a:solidFill>
              <a:latin typeface="Arial" pitchFamily="34" charset="0"/>
              <a:cs typeface="Arial" pitchFamily="34" charset="0"/>
            </a:endParaRPr>
          </a:p>
          <a:p>
            <a:pPr marL="285750" indent="-285750">
              <a:buSzPct val="150000"/>
              <a:buBlip>
                <a:blip r:embed="rId2"/>
              </a:buBlip>
            </a:pPr>
            <a:r>
              <a:rPr lang="en-GB" sz="1400" b="1" dirty="0">
                <a:solidFill>
                  <a:schemeClr val="tx1">
                    <a:lumMod val="75000"/>
                    <a:lumOff val="25000"/>
                  </a:schemeClr>
                </a:solidFill>
              </a:rPr>
              <a:t>New, free resource for Self Care Week 2012</a:t>
            </a:r>
            <a:r>
              <a:rPr lang="en-GB" sz="1400" dirty="0">
                <a:solidFill>
                  <a:schemeClr val="tx1">
                    <a:lumMod val="75000"/>
                    <a:lumOff val="25000"/>
                  </a:schemeClr>
                </a:solidFill>
              </a:rPr>
              <a:t> - a new patient information leaflet raising awareness of how </a:t>
            </a:r>
            <a:r>
              <a:rPr lang="en-GB" sz="1400" dirty="0" err="1">
                <a:solidFill>
                  <a:schemeClr val="tx1">
                    <a:lumMod val="75000"/>
                    <a:lumOff val="25000"/>
                  </a:schemeClr>
                </a:solidFill>
              </a:rPr>
              <a:t>telehealth</a:t>
            </a:r>
            <a:r>
              <a:rPr lang="en-GB" sz="1400" dirty="0">
                <a:solidFill>
                  <a:schemeClr val="tx1">
                    <a:lumMod val="75000"/>
                    <a:lumOff val="25000"/>
                  </a:schemeClr>
                </a:solidFill>
              </a:rPr>
              <a:t> and </a:t>
            </a:r>
            <a:r>
              <a:rPr lang="en-GB" sz="1400" dirty="0" err="1">
                <a:solidFill>
                  <a:schemeClr val="tx1">
                    <a:lumMod val="75000"/>
                    <a:lumOff val="25000"/>
                  </a:schemeClr>
                </a:solidFill>
              </a:rPr>
              <a:t>telecare</a:t>
            </a:r>
            <a:r>
              <a:rPr lang="en-GB" sz="1400" dirty="0">
                <a:solidFill>
                  <a:schemeClr val="tx1">
                    <a:lumMod val="75000"/>
                    <a:lumOff val="25000"/>
                  </a:schemeClr>
                </a:solidFill>
              </a:rPr>
              <a:t> can support independence and wellbeing has been made available as one of the many free resources for the Week. The leaflet will be available in hard copy through the DH </a:t>
            </a:r>
            <a:r>
              <a:rPr lang="en-GB" sz="1400" dirty="0" err="1">
                <a:solidFill>
                  <a:schemeClr val="tx1">
                    <a:lumMod val="75000"/>
                    <a:lumOff val="25000"/>
                  </a:schemeClr>
                </a:solidFill>
              </a:rPr>
              <a:t>orderline</a:t>
            </a:r>
            <a:r>
              <a:rPr lang="en-GB" sz="1400" dirty="0">
                <a:solidFill>
                  <a:schemeClr val="tx1">
                    <a:lumMod val="75000"/>
                    <a:lumOff val="25000"/>
                  </a:schemeClr>
                </a:solidFill>
              </a:rPr>
              <a:t> (http://</a:t>
            </a:r>
            <a:r>
              <a:rPr lang="en-GB" sz="1400" dirty="0" smtClean="0">
                <a:solidFill>
                  <a:schemeClr val="tx1">
                    <a:lumMod val="75000"/>
                    <a:lumOff val="25000"/>
                  </a:schemeClr>
                </a:solidFill>
              </a:rPr>
              <a:t>www.orderline.dh.gov.uk) otherwise </a:t>
            </a:r>
            <a:r>
              <a:rPr lang="en-GB" sz="1400" dirty="0">
                <a:solidFill>
                  <a:schemeClr val="tx1">
                    <a:lumMod val="75000"/>
                    <a:lumOff val="25000"/>
                  </a:schemeClr>
                </a:solidFill>
              </a:rPr>
              <a:t>access it here: </a:t>
            </a:r>
            <a:r>
              <a:rPr lang="en-GB" sz="1400" dirty="0">
                <a:solidFill>
                  <a:schemeClr val="tx1">
                    <a:lumMod val="75000"/>
                    <a:lumOff val="25000"/>
                  </a:schemeClr>
                </a:solidFill>
                <a:hlinkClick r:id="rId3"/>
              </a:rPr>
              <a:t>http://</a:t>
            </a:r>
            <a:r>
              <a:rPr lang="en-GB" sz="1400" dirty="0" smtClean="0">
                <a:solidFill>
                  <a:schemeClr val="tx1">
                    <a:lumMod val="75000"/>
                    <a:lumOff val="25000"/>
                  </a:schemeClr>
                </a:solidFill>
                <a:hlinkClick r:id="rId3"/>
              </a:rPr>
              <a:t>www.selfcareforum.org/wp-content/uploads/2012/08/Supporting-your-independence-and-wellbeing-with-Telehealth-and-Telecare.pdf</a:t>
            </a:r>
            <a:r>
              <a:rPr lang="en-GB" sz="1400" dirty="0" smtClean="0">
                <a:solidFill>
                  <a:schemeClr val="tx1">
                    <a:lumMod val="75000"/>
                    <a:lumOff val="25000"/>
                  </a:schemeClr>
                </a:solidFill>
              </a:rPr>
              <a:t> </a:t>
            </a:r>
            <a:endParaRPr lang="en-GB" sz="1400" dirty="0">
              <a:solidFill>
                <a:schemeClr val="tx1">
                  <a:lumMod val="75000"/>
                  <a:lumOff val="25000"/>
                </a:schemeClr>
              </a:solidFill>
            </a:endParaRPr>
          </a:p>
          <a:p>
            <a:pPr marL="285750" indent="-285750">
              <a:buSzPct val="150000"/>
              <a:buBlip>
                <a:blip r:embed="rId2"/>
              </a:buBlip>
            </a:pPr>
            <a:endParaRPr lang="en-GB" sz="1400" dirty="0" smtClean="0">
              <a:solidFill>
                <a:schemeClr val="tx1">
                  <a:lumMod val="75000"/>
                  <a:lumOff val="25000"/>
                </a:schemeClr>
              </a:solidFill>
            </a:endParaRPr>
          </a:p>
          <a:p>
            <a:pPr marL="285750" indent="-285750">
              <a:buSzPct val="150000"/>
              <a:buBlip>
                <a:blip r:embed="rId2"/>
              </a:buBlip>
            </a:pPr>
            <a:r>
              <a:rPr lang="en-GB" sz="1400" b="1" dirty="0">
                <a:solidFill>
                  <a:schemeClr val="tx1">
                    <a:lumMod val="75000"/>
                    <a:lumOff val="25000"/>
                  </a:schemeClr>
                </a:solidFill>
              </a:rPr>
              <a:t>Look out for the updated Personalised Care Planning </a:t>
            </a:r>
            <a:r>
              <a:rPr lang="en-GB" sz="1400" b="1" dirty="0" err="1">
                <a:solidFill>
                  <a:schemeClr val="tx1">
                    <a:lumMod val="75000"/>
                    <a:lumOff val="25000"/>
                  </a:schemeClr>
                </a:solidFill>
              </a:rPr>
              <a:t>elearning</a:t>
            </a:r>
            <a:r>
              <a:rPr lang="en-GB" sz="1400" b="1" dirty="0">
                <a:solidFill>
                  <a:schemeClr val="tx1">
                    <a:lumMod val="75000"/>
                    <a:lumOff val="25000"/>
                  </a:schemeClr>
                </a:solidFill>
              </a:rPr>
              <a:t> toolkit - </a:t>
            </a:r>
            <a:r>
              <a:rPr lang="en-GB" sz="1400" dirty="0">
                <a:solidFill>
                  <a:schemeClr val="tx1">
                    <a:lumMod val="75000"/>
                    <a:lumOff val="25000"/>
                  </a:schemeClr>
                </a:solidFill>
              </a:rPr>
              <a:t>the original </a:t>
            </a:r>
            <a:r>
              <a:rPr lang="en-GB" sz="1400" dirty="0" err="1">
                <a:solidFill>
                  <a:schemeClr val="tx1">
                    <a:lumMod val="75000"/>
                    <a:lumOff val="25000"/>
                  </a:schemeClr>
                </a:solidFill>
              </a:rPr>
              <a:t>elearning</a:t>
            </a:r>
            <a:r>
              <a:rPr lang="en-GB" sz="1400" dirty="0">
                <a:solidFill>
                  <a:schemeClr val="tx1">
                    <a:lumMod val="75000"/>
                    <a:lumOff val="25000"/>
                  </a:schemeClr>
                </a:solidFill>
              </a:rPr>
              <a:t> package, launched in 2010, has been </a:t>
            </a:r>
            <a:r>
              <a:rPr lang="en-GB" sz="1400" dirty="0" smtClean="0">
                <a:solidFill>
                  <a:schemeClr val="tx1">
                    <a:lumMod val="75000"/>
                    <a:lumOff val="25000"/>
                  </a:schemeClr>
                </a:solidFill>
              </a:rPr>
              <a:t>upgraded. </a:t>
            </a:r>
            <a:r>
              <a:rPr lang="en-GB" sz="1400" dirty="0">
                <a:solidFill>
                  <a:schemeClr val="tx1">
                    <a:lumMod val="75000"/>
                    <a:lumOff val="25000"/>
                  </a:schemeClr>
                </a:solidFill>
              </a:rPr>
              <a:t> The module supports health and social care professionals deliver improved care for people with long term conditions and sets out the steps they may take to give them more control over their health and care.  The refreshed content aims to equip professionals with the appropriate skills, behaviours and approaches needed to help embed personalised care planning into their everyday practice</a:t>
            </a:r>
            <a:r>
              <a:rPr lang="en-GB" sz="1400" dirty="0"/>
              <a:t>.  For more information, and registration to their website, please visit  </a:t>
            </a:r>
            <a:r>
              <a:rPr lang="en-GB" sz="1400" u="sng" dirty="0">
                <a:hlinkClick r:id="rId4"/>
              </a:rPr>
              <a:t>http://www.e-lfh.org.uk/projects/personalised-care-planning/</a:t>
            </a:r>
            <a:endParaRPr lang="en-GB" sz="1400" dirty="0" smtClean="0"/>
          </a:p>
          <a:p>
            <a:pPr>
              <a:buSzPct val="150000"/>
            </a:pPr>
            <a:endParaRPr lang="en-GB" sz="1400" dirty="0" smtClean="0">
              <a:solidFill>
                <a:schemeClr val="tx1">
                  <a:lumMod val="75000"/>
                  <a:lumOff val="25000"/>
                </a:schemeClr>
              </a:solidFill>
            </a:endParaRPr>
          </a:p>
          <a:p>
            <a:pPr marL="285750" indent="-285750">
              <a:buSzPct val="150000"/>
              <a:buBlip>
                <a:blip r:embed="rId2"/>
              </a:buBlip>
            </a:pPr>
            <a:r>
              <a:rPr lang="en-GB" sz="1400" dirty="0" smtClean="0">
                <a:solidFill>
                  <a:schemeClr val="tx1">
                    <a:lumMod val="75000"/>
                    <a:lumOff val="25000"/>
                  </a:schemeClr>
                </a:solidFill>
              </a:rPr>
              <a:t>For a wide range of resources for Self Care Week go to the Self Care Forum website:</a:t>
            </a:r>
            <a:endParaRPr lang="en-GB" sz="1400" dirty="0">
              <a:solidFill>
                <a:schemeClr val="tx1">
                  <a:lumMod val="75000"/>
                  <a:lumOff val="25000"/>
                </a:schemeClr>
              </a:solidFill>
            </a:endParaRPr>
          </a:p>
          <a:p>
            <a:pPr lvl="0"/>
            <a:r>
              <a:rPr lang="en-GB" sz="1400" u="sng" dirty="0" smtClean="0">
                <a:solidFill>
                  <a:schemeClr val="tx1">
                    <a:lumMod val="75000"/>
                    <a:lumOff val="25000"/>
                  </a:schemeClr>
                </a:solidFill>
                <a:latin typeface="Arial" pitchFamily="34" charset="0"/>
                <a:cs typeface="Arial" pitchFamily="34" charset="0"/>
                <a:hlinkClick r:id="rId5"/>
              </a:rPr>
              <a:t>www.selfcareforum.org</a:t>
            </a:r>
            <a:r>
              <a:rPr lang="en-GB" sz="1400" u="sng" dirty="0">
                <a:solidFill>
                  <a:schemeClr val="tx1">
                    <a:lumMod val="75000"/>
                    <a:lumOff val="25000"/>
                  </a:schemeClr>
                </a:solidFill>
                <a:latin typeface="Arial" pitchFamily="34" charset="0"/>
                <a:cs typeface="Arial" pitchFamily="34" charset="0"/>
                <a:hlinkClick r:id="rId5"/>
              </a:rPr>
              <a:t>/?</a:t>
            </a:r>
            <a:r>
              <a:rPr lang="en-GB" sz="1400" u="sng" dirty="0" smtClean="0">
                <a:solidFill>
                  <a:schemeClr val="tx1">
                    <a:lumMod val="75000"/>
                    <a:lumOff val="25000"/>
                  </a:schemeClr>
                </a:solidFill>
                <a:latin typeface="Arial" pitchFamily="34" charset="0"/>
                <a:cs typeface="Arial" pitchFamily="34" charset="0"/>
                <a:hlinkClick r:id="rId5"/>
              </a:rPr>
              <a:t>page_id=1472</a:t>
            </a:r>
            <a:r>
              <a:rPr lang="en-GB" sz="1400" u="sng" dirty="0" smtClean="0">
                <a:solidFill>
                  <a:schemeClr val="tx1">
                    <a:lumMod val="75000"/>
                    <a:lumOff val="25000"/>
                  </a:schemeClr>
                </a:solidFill>
                <a:latin typeface="Arial" pitchFamily="34" charset="0"/>
                <a:cs typeface="Arial" pitchFamily="34" charset="0"/>
              </a:rPr>
              <a:t> </a:t>
            </a:r>
            <a:endParaRPr lang="en-GB" sz="14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33451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1484313"/>
            <a:ext cx="7690048" cy="4525962"/>
          </a:xfrm>
        </p:spPr>
        <p:txBody>
          <a:bodyPr/>
          <a:lstStyle/>
          <a:p>
            <a:r>
              <a:rPr lang="en-GB" sz="2400" dirty="0" smtClean="0">
                <a:solidFill>
                  <a:schemeClr val="tx1">
                    <a:lumMod val="85000"/>
                    <a:lumOff val="15000"/>
                  </a:schemeClr>
                </a:solidFill>
              </a:rPr>
              <a:t>Some free leaflets are available </a:t>
            </a:r>
            <a:r>
              <a:rPr lang="en-GB" sz="2400" dirty="0">
                <a:solidFill>
                  <a:schemeClr val="tx1">
                    <a:lumMod val="85000"/>
                    <a:lumOff val="15000"/>
                  </a:schemeClr>
                </a:solidFill>
              </a:rPr>
              <a:t>to support self care that can </a:t>
            </a:r>
            <a:r>
              <a:rPr lang="en-GB" sz="2400" dirty="0" smtClean="0">
                <a:solidFill>
                  <a:schemeClr val="tx1">
                    <a:lumMod val="85000"/>
                    <a:lumOff val="15000"/>
                  </a:schemeClr>
                </a:solidFill>
              </a:rPr>
              <a:t>be </a:t>
            </a:r>
            <a:r>
              <a:rPr lang="en-GB" sz="2400" dirty="0">
                <a:solidFill>
                  <a:schemeClr val="tx1">
                    <a:lumMod val="85000"/>
                    <a:lumOff val="15000"/>
                  </a:schemeClr>
                </a:solidFill>
              </a:rPr>
              <a:t>ordered from the DH Publications Order </a:t>
            </a:r>
            <a:r>
              <a:rPr lang="en-GB" sz="2400" dirty="0" smtClean="0">
                <a:solidFill>
                  <a:schemeClr val="tx1">
                    <a:lumMod val="85000"/>
                    <a:lumOff val="15000"/>
                  </a:schemeClr>
                </a:solidFill>
              </a:rPr>
              <a:t>line, </a:t>
            </a:r>
            <a:r>
              <a:rPr lang="en-GB" sz="2400" dirty="0">
                <a:solidFill>
                  <a:schemeClr val="tx1">
                    <a:lumMod val="85000"/>
                    <a:lumOff val="15000"/>
                  </a:schemeClr>
                </a:solidFill>
              </a:rPr>
              <a:t>visit </a:t>
            </a:r>
            <a:r>
              <a:rPr lang="en-GB" sz="2400" u="sng" dirty="0" smtClean="0">
                <a:solidFill>
                  <a:schemeClr val="tx1">
                    <a:lumMod val="85000"/>
                    <a:lumOff val="15000"/>
                  </a:schemeClr>
                </a:solidFill>
                <a:hlinkClick r:id="rId2"/>
              </a:rPr>
              <a:t>www.orderline.dh.gov.uk</a:t>
            </a:r>
            <a:r>
              <a:rPr lang="en-GB" sz="2400" u="sng" dirty="0">
                <a:solidFill>
                  <a:schemeClr val="tx1">
                    <a:lumMod val="85000"/>
                    <a:lumOff val="15000"/>
                  </a:schemeClr>
                </a:solidFill>
                <a:hlinkClick r:id="rId2"/>
              </a:rPr>
              <a:t>/</a:t>
            </a:r>
            <a:r>
              <a:rPr lang="en-GB" sz="2400" u="sng" dirty="0">
                <a:solidFill>
                  <a:schemeClr val="tx1">
                    <a:lumMod val="85000"/>
                    <a:lumOff val="15000"/>
                  </a:schemeClr>
                </a:solidFill>
              </a:rPr>
              <a:t> </a:t>
            </a:r>
            <a:r>
              <a:rPr lang="en-GB" sz="2400" dirty="0">
                <a:solidFill>
                  <a:schemeClr val="tx1">
                    <a:lumMod val="85000"/>
                    <a:lumOff val="15000"/>
                  </a:schemeClr>
                </a:solidFill>
              </a:rPr>
              <a:t> </a:t>
            </a:r>
            <a:r>
              <a:rPr lang="en-GB" sz="2400" dirty="0" smtClean="0">
                <a:solidFill>
                  <a:schemeClr val="tx1">
                    <a:lumMod val="85000"/>
                    <a:lumOff val="15000"/>
                  </a:schemeClr>
                </a:solidFill>
              </a:rPr>
              <a:t>It is necessary to quote </a:t>
            </a:r>
            <a:r>
              <a:rPr lang="en-GB" sz="2400" dirty="0">
                <a:solidFill>
                  <a:schemeClr val="tx1">
                    <a:lumMod val="85000"/>
                    <a:lumOff val="15000"/>
                  </a:schemeClr>
                </a:solidFill>
              </a:rPr>
              <a:t>the product code when ordering</a:t>
            </a:r>
            <a:r>
              <a:rPr lang="en-GB" sz="2400" dirty="0" smtClean="0">
                <a:solidFill>
                  <a:schemeClr val="tx1">
                    <a:lumMod val="85000"/>
                    <a:lumOff val="15000"/>
                  </a:schemeClr>
                </a:solidFill>
              </a:rPr>
              <a:t>:</a:t>
            </a:r>
          </a:p>
          <a:p>
            <a:pPr marL="109537" indent="0">
              <a:buNone/>
            </a:pPr>
            <a:endParaRPr lang="en-GB" sz="2400" dirty="0">
              <a:solidFill>
                <a:schemeClr val="tx1">
                  <a:lumMod val="85000"/>
                  <a:lumOff val="15000"/>
                </a:schemeClr>
              </a:solidFill>
            </a:endParaRPr>
          </a:p>
          <a:p>
            <a:pPr marL="109537" indent="0">
              <a:buNone/>
            </a:pPr>
            <a:endParaRPr lang="en-GB" sz="2400" dirty="0" smtClean="0">
              <a:solidFill>
                <a:schemeClr val="tx1">
                  <a:lumMod val="85000"/>
                  <a:lumOff val="15000"/>
                </a:schemeClr>
              </a:solidFill>
            </a:endParaRPr>
          </a:p>
          <a:p>
            <a:endParaRPr lang="en-GB" sz="2400" dirty="0">
              <a:solidFill>
                <a:schemeClr val="tx1">
                  <a:lumMod val="85000"/>
                  <a:lumOff val="15000"/>
                </a:schemeClr>
              </a:solidFill>
            </a:endParaRPr>
          </a:p>
        </p:txBody>
      </p:sp>
      <p:sp>
        <p:nvSpPr>
          <p:cNvPr id="3" name="Title 2"/>
          <p:cNvSpPr>
            <a:spLocks noGrp="1"/>
          </p:cNvSpPr>
          <p:nvPr>
            <p:ph type="title"/>
          </p:nvPr>
        </p:nvSpPr>
        <p:spPr/>
        <p:txBody>
          <a:bodyPr>
            <a:normAutofit/>
          </a:bodyPr>
          <a:lstStyle/>
          <a:p>
            <a:r>
              <a:rPr lang="en-GB" sz="3200" b="0" dirty="0" smtClean="0">
                <a:effectLst/>
              </a:rPr>
              <a:t>More on Resources ….</a:t>
            </a:r>
            <a:endParaRPr lang="en-GB" sz="3200" b="0" dirty="0">
              <a:effectLst/>
            </a:endParaRPr>
          </a:p>
        </p:txBody>
      </p:sp>
      <p:graphicFrame>
        <p:nvGraphicFramePr>
          <p:cNvPr id="7" name="Table 6"/>
          <p:cNvGraphicFramePr>
            <a:graphicFrameLocks noGrp="1"/>
          </p:cNvGraphicFramePr>
          <p:nvPr>
            <p:extLst>
              <p:ext uri="{D42A27DB-BD31-4B8C-83A1-F6EECF244321}">
                <p14:modId xmlns:p14="http://schemas.microsoft.com/office/powerpoint/2010/main" val="1828697533"/>
              </p:ext>
            </p:extLst>
          </p:nvPr>
        </p:nvGraphicFramePr>
        <p:xfrm>
          <a:off x="611560" y="3068960"/>
          <a:ext cx="7200800" cy="2520280"/>
        </p:xfrm>
        <a:graphic>
          <a:graphicData uri="http://schemas.openxmlformats.org/drawingml/2006/table">
            <a:tbl>
              <a:tblPr firstRow="1" firstCol="1" bandRow="1">
                <a:tableStyleId>{5C22544A-7EE6-4342-B048-85BDC9FD1C3A}</a:tableStyleId>
              </a:tblPr>
              <a:tblGrid>
                <a:gridCol w="3600400"/>
                <a:gridCol w="3600400"/>
              </a:tblGrid>
              <a:tr h="648072">
                <a:tc>
                  <a:txBody>
                    <a:bodyPr/>
                    <a:lstStyle/>
                    <a:p>
                      <a:pPr marL="457200">
                        <a:spcAft>
                          <a:spcPts val="0"/>
                        </a:spcAft>
                      </a:pPr>
                      <a:r>
                        <a:rPr lang="en-GB" sz="1000">
                          <a:effectLst/>
                        </a:rPr>
                        <a:t>Product Code </a:t>
                      </a:r>
                      <a:endParaRPr lang="en-GB" sz="1200">
                        <a:effectLst/>
                        <a:latin typeface="Times New Roman"/>
                        <a:ea typeface="Calibri"/>
                      </a:endParaRPr>
                    </a:p>
                  </a:txBody>
                  <a:tcPr marL="9525" marR="9525" marT="9525" marB="9525"/>
                </a:tc>
                <a:tc>
                  <a:txBody>
                    <a:bodyPr/>
                    <a:lstStyle/>
                    <a:p>
                      <a:pPr marL="457200">
                        <a:spcAft>
                          <a:spcPts val="0"/>
                        </a:spcAft>
                      </a:pPr>
                      <a:r>
                        <a:rPr lang="en-GB" sz="1000">
                          <a:effectLst/>
                        </a:rPr>
                        <a:t>Description </a:t>
                      </a:r>
                      <a:endParaRPr lang="en-GB" sz="1200">
                        <a:effectLst/>
                        <a:latin typeface="Times New Roman"/>
                        <a:ea typeface="Calibri"/>
                      </a:endParaRPr>
                    </a:p>
                  </a:txBody>
                  <a:tcPr marL="9525" marR="9525" marT="9525" marB="9525"/>
                </a:tc>
              </a:tr>
              <a:tr h="1224136">
                <a:tc>
                  <a:txBody>
                    <a:bodyPr/>
                    <a:lstStyle/>
                    <a:p>
                      <a:pPr marL="457200">
                        <a:spcAft>
                          <a:spcPts val="0"/>
                        </a:spcAft>
                      </a:pPr>
                      <a:r>
                        <a:rPr lang="en-GB" sz="1000">
                          <a:effectLst/>
                        </a:rPr>
                        <a:t>296717 </a:t>
                      </a:r>
                      <a:endParaRPr lang="en-GB" sz="1200">
                        <a:effectLst/>
                        <a:latin typeface="Times New Roman"/>
                        <a:ea typeface="Calibri"/>
                      </a:endParaRPr>
                    </a:p>
                  </a:txBody>
                  <a:tcPr marL="9525" marR="9525" marT="9525" marB="9525" anchor="ctr"/>
                </a:tc>
                <a:tc>
                  <a:txBody>
                    <a:bodyPr/>
                    <a:lstStyle/>
                    <a:p>
                      <a:pPr marL="457200">
                        <a:spcAft>
                          <a:spcPts val="0"/>
                        </a:spcAft>
                      </a:pPr>
                      <a:r>
                        <a:rPr lang="en-GB" sz="1000" u="sng">
                          <a:effectLst/>
                        </a:rPr>
                        <a:t>Help and Advice for living life well with a long term conditions – patient leaflet</a:t>
                      </a:r>
                      <a:endParaRPr lang="en-GB" sz="1200">
                        <a:effectLst/>
                        <a:latin typeface="Times New Roman"/>
                        <a:ea typeface="Calibri"/>
                      </a:endParaRPr>
                    </a:p>
                  </a:txBody>
                  <a:tcPr marL="9525" marR="9525" marT="9525" marB="9525" anchor="ctr"/>
                </a:tc>
              </a:tr>
              <a:tr h="648072">
                <a:tc>
                  <a:txBody>
                    <a:bodyPr/>
                    <a:lstStyle/>
                    <a:p>
                      <a:pPr marL="457200">
                        <a:spcAft>
                          <a:spcPts val="0"/>
                        </a:spcAft>
                      </a:pPr>
                      <a:r>
                        <a:rPr lang="en-GB" sz="1000">
                          <a:effectLst/>
                        </a:rPr>
                        <a:t>403298PT</a:t>
                      </a:r>
                      <a:endParaRPr lang="en-GB" sz="1200">
                        <a:effectLst/>
                        <a:latin typeface="Times New Roman"/>
                        <a:ea typeface="Calibri"/>
                      </a:endParaRPr>
                    </a:p>
                  </a:txBody>
                  <a:tcPr marL="9525" marR="9525" marT="9525" marB="9525" anchor="ctr"/>
                </a:tc>
                <a:tc>
                  <a:txBody>
                    <a:bodyPr/>
                    <a:lstStyle/>
                    <a:p>
                      <a:pPr marL="457200">
                        <a:spcAft>
                          <a:spcPts val="0"/>
                        </a:spcAft>
                      </a:pPr>
                      <a:r>
                        <a:rPr lang="en-GB" sz="1000" u="sng" dirty="0">
                          <a:effectLst/>
                        </a:rPr>
                        <a:t>Pain Toolkit</a:t>
                      </a:r>
                      <a:endParaRPr lang="en-GB" sz="1200" dirty="0">
                        <a:effectLst/>
                        <a:latin typeface="Times New Roman"/>
                        <a:ea typeface="Calibri"/>
                      </a:endParaRPr>
                    </a:p>
                  </a:txBody>
                  <a:tcPr marL="9525" marR="9525" marT="9525" marB="9525" anchor="ctr"/>
                </a:tc>
              </a:tr>
            </a:tbl>
          </a:graphicData>
        </a:graphic>
      </p:graphicFrame>
      <p:sp>
        <p:nvSpPr>
          <p:cNvPr id="8" name="Rectangle 7"/>
          <p:cNvSpPr>
            <a:spLocks noChangeArrowheads="1"/>
          </p:cNvSpPr>
          <p:nvPr/>
        </p:nvSpPr>
        <p:spPr bwMode="auto">
          <a:xfrm>
            <a:off x="1276350" y="34147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70288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9146" y="367509"/>
            <a:ext cx="7056783" cy="646331"/>
          </a:xfrm>
          <a:prstGeom prst="rect">
            <a:avLst/>
          </a:prstGeom>
          <a:noFill/>
        </p:spPr>
        <p:txBody>
          <a:bodyPr wrap="square" rtlCol="0">
            <a:spAutoFit/>
          </a:bodyPr>
          <a:lstStyle/>
          <a:p>
            <a:pPr algn="ctr"/>
            <a:r>
              <a:rPr lang="en-GB" sz="3600" dirty="0" smtClean="0">
                <a:solidFill>
                  <a:schemeClr val="tx1">
                    <a:lumMod val="75000"/>
                    <a:lumOff val="25000"/>
                  </a:schemeClr>
                </a:solidFill>
                <a:latin typeface="+mn-lt"/>
              </a:rPr>
              <a:t>Join in - a few ideas</a:t>
            </a:r>
            <a:endParaRPr lang="en-GB" sz="3600" dirty="0">
              <a:solidFill>
                <a:schemeClr val="tx1">
                  <a:lumMod val="75000"/>
                  <a:lumOff val="25000"/>
                </a:schemeClr>
              </a:solidFill>
              <a:latin typeface="+mn-lt"/>
            </a:endParaRPr>
          </a:p>
        </p:txBody>
      </p:sp>
      <p:graphicFrame>
        <p:nvGraphicFramePr>
          <p:cNvPr id="4" name="Diagram 3"/>
          <p:cNvGraphicFramePr/>
          <p:nvPr>
            <p:extLst>
              <p:ext uri="{D42A27DB-BD31-4B8C-83A1-F6EECF244321}">
                <p14:modId xmlns:p14="http://schemas.microsoft.com/office/powerpoint/2010/main" val="2895233463"/>
              </p:ext>
            </p:extLst>
          </p:nvPr>
        </p:nvGraphicFramePr>
        <p:xfrm>
          <a:off x="467544" y="1036057"/>
          <a:ext cx="8352928"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51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9411" y="980728"/>
            <a:ext cx="8157045" cy="4393189"/>
          </a:xfrm>
        </p:spPr>
        <p:txBody>
          <a:bodyPr>
            <a:normAutofit/>
          </a:bodyPr>
          <a:lstStyle/>
          <a:p>
            <a:pPr marL="109537" indent="0">
              <a:buNone/>
            </a:pPr>
            <a:r>
              <a:rPr lang="en-GB" sz="1800" dirty="0" smtClean="0">
                <a:solidFill>
                  <a:schemeClr val="tx1">
                    <a:lumMod val="75000"/>
                    <a:lumOff val="25000"/>
                  </a:schemeClr>
                </a:solidFill>
              </a:rPr>
              <a:t>Here are some of the organisations that we know of who are committed to participating in the campaign: </a:t>
            </a:r>
          </a:p>
          <a:p>
            <a:pPr marL="109537" indent="0">
              <a:buNone/>
            </a:pPr>
            <a:r>
              <a:rPr lang="en-GB" sz="1800" dirty="0" smtClean="0">
                <a:solidFill>
                  <a:schemeClr val="tx1">
                    <a:lumMod val="75000"/>
                    <a:lumOff val="25000"/>
                  </a:schemeClr>
                </a:solidFill>
              </a:rPr>
              <a:t> </a:t>
            </a:r>
          </a:p>
        </p:txBody>
      </p:sp>
      <p:sp>
        <p:nvSpPr>
          <p:cNvPr id="3" name="Title 2"/>
          <p:cNvSpPr>
            <a:spLocks noGrp="1"/>
          </p:cNvSpPr>
          <p:nvPr>
            <p:ph type="title"/>
          </p:nvPr>
        </p:nvSpPr>
        <p:spPr>
          <a:xfrm>
            <a:off x="400777" y="0"/>
            <a:ext cx="8229600" cy="1143000"/>
          </a:xfrm>
        </p:spPr>
        <p:txBody>
          <a:bodyPr>
            <a:normAutofit/>
          </a:bodyPr>
          <a:lstStyle/>
          <a:p>
            <a:pPr algn="ctr"/>
            <a:r>
              <a:rPr lang="en-GB" sz="3600" b="0" dirty="0" smtClean="0">
                <a:effectLst/>
              </a:rPr>
              <a:t>Who is Getting Involved in SCW?</a:t>
            </a:r>
            <a:endParaRPr lang="en-GB" sz="3600" b="0" dirty="0">
              <a:effectLst/>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03135" y="1696682"/>
            <a:ext cx="1259546" cy="43387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81831" y="4888097"/>
            <a:ext cx="10572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96136" y="3285685"/>
            <a:ext cx="20193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38842" y="3914430"/>
            <a:ext cx="1403201" cy="772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562681" y="2413301"/>
            <a:ext cx="16383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G:\Public Affairs\Self care forum\Logos\SCF logo text underneath.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86858" y="3333471"/>
            <a:ext cx="1534914" cy="113396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79590" y="4252150"/>
            <a:ext cx="2500300" cy="55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59730" y="3013663"/>
            <a:ext cx="170497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232824" y="4835284"/>
            <a:ext cx="17526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 name="Object 6"/>
          <p:cNvGraphicFramePr>
            <a:graphicFrameLocks noChangeAspect="1"/>
          </p:cNvGraphicFramePr>
          <p:nvPr>
            <p:extLst>
              <p:ext uri="{D42A27DB-BD31-4B8C-83A1-F6EECF244321}">
                <p14:modId xmlns:p14="http://schemas.microsoft.com/office/powerpoint/2010/main" val="1546012035"/>
              </p:ext>
            </p:extLst>
          </p:nvPr>
        </p:nvGraphicFramePr>
        <p:xfrm>
          <a:off x="6453483" y="2413301"/>
          <a:ext cx="1619250" cy="561975"/>
        </p:xfrm>
        <a:graphic>
          <a:graphicData uri="http://schemas.openxmlformats.org/presentationml/2006/ole">
            <mc:AlternateContent xmlns:mc="http://schemas.openxmlformats.org/markup-compatibility/2006">
              <mc:Choice xmlns:v="urn:schemas-microsoft-com:vml" Requires="v">
                <p:oleObj spid="_x0000_s1065" r:id="rId12" imgW="8573697" imgH="3514286" progId="MSPhotoEd.3">
                  <p:embed/>
                </p:oleObj>
              </mc:Choice>
              <mc:Fallback>
                <p:oleObj r:id="rId12" imgW="8573697" imgH="3514286" progId="MSPhotoEd.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53483" y="2413301"/>
                        <a:ext cx="1619250" cy="5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7"/>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790032" y="3206337"/>
            <a:ext cx="1009699" cy="1196752"/>
          </a:xfrm>
          <a:prstGeom prst="rect">
            <a:avLst/>
          </a:prstGeom>
        </p:spPr>
      </p:pic>
      <p:pic>
        <p:nvPicPr>
          <p:cNvPr id="1046" name="Picture 22" descr="Mental Health Helplines Partnership"/>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2191081" y="2489500"/>
            <a:ext cx="1371600" cy="600076"/>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193173" y="1642063"/>
            <a:ext cx="17049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Picture 26" descr="Pennine Care FT Col"/>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6062958" y="4927002"/>
            <a:ext cx="24003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572784" y="1432234"/>
            <a:ext cx="1769259" cy="781423"/>
          </a:xfrm>
          <a:prstGeom prst="rect">
            <a:avLst/>
          </a:prstGeom>
        </p:spPr>
      </p:pic>
      <p:sp>
        <p:nvSpPr>
          <p:cNvPr id="10" name="Rectangle 3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53" name="Picture 29" descr="NHS Warrington"/>
          <p:cNvPicPr>
            <a:picLocks noChangeAspect="1" noChangeArrowheads="1"/>
          </p:cNvPicPr>
          <p:nvPr/>
        </p:nvPicPr>
        <p:blipFill>
          <a:blip r:embed="rId19" r:link="rId20">
            <a:extLst>
              <a:ext uri="{28A0092B-C50C-407E-A947-70E740481C1C}">
                <a14:useLocalDpi xmlns:a14="http://schemas.microsoft.com/office/drawing/2010/main"/>
              </a:ext>
            </a:extLst>
          </a:blip>
          <a:srcRect/>
          <a:stretch>
            <a:fillRect/>
          </a:stretch>
        </p:blipFill>
        <p:spPr bwMode="auto">
          <a:xfrm>
            <a:off x="293363" y="5592547"/>
            <a:ext cx="1447800" cy="6667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2525264" y="4830947"/>
            <a:ext cx="1343025" cy="876300"/>
          </a:xfrm>
          <a:prstGeom prst="rect">
            <a:avLst/>
          </a:prstGeom>
        </p:spPr>
      </p:pic>
      <p:pic>
        <p:nvPicPr>
          <p:cNvPr id="24" name="Picture 23"/>
          <p:cNvPicPr>
            <a:picLocks noChangeAspect="1"/>
          </p:cNvPicPr>
          <p:nvPr/>
        </p:nvPicPr>
        <p:blipFill>
          <a:blip r:embed="rId22">
            <a:extLst>
              <a:ext uri="{28A0092B-C50C-407E-A947-70E740481C1C}">
                <a14:useLocalDpi xmlns:a14="http://schemas.microsoft.com/office/drawing/2010/main"/>
              </a:ext>
            </a:extLst>
          </a:blip>
          <a:stretch>
            <a:fillRect/>
          </a:stretch>
        </p:blipFill>
        <p:spPr>
          <a:xfrm>
            <a:off x="3868289" y="1351789"/>
            <a:ext cx="2486025" cy="904875"/>
          </a:xfrm>
          <a:prstGeom prst="rect">
            <a:avLst/>
          </a:prstGeom>
        </p:spPr>
      </p:pic>
    </p:spTree>
    <p:extLst>
      <p:ext uri="{BB962C8B-B14F-4D97-AF65-F5344CB8AC3E}">
        <p14:creationId xmlns:p14="http://schemas.microsoft.com/office/powerpoint/2010/main" val="1129642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260648"/>
            <a:ext cx="8229600" cy="854968"/>
          </a:xfrm>
        </p:spPr>
        <p:txBody>
          <a:bodyPr>
            <a:normAutofit/>
          </a:bodyPr>
          <a:lstStyle/>
          <a:p>
            <a:pPr algn="ctr"/>
            <a:r>
              <a:rPr lang="en-GB" sz="3600" b="0" dirty="0" smtClean="0">
                <a:effectLst/>
              </a:rPr>
              <a:t>What are you doing?</a:t>
            </a:r>
            <a:endParaRPr lang="en-GB" sz="3600" b="0" dirty="0">
              <a:effectLst/>
            </a:endParaRPr>
          </a:p>
        </p:txBody>
      </p:sp>
      <p:sp>
        <p:nvSpPr>
          <p:cNvPr id="4" name="Rounded Rectangle 3"/>
          <p:cNvSpPr/>
          <p:nvPr/>
        </p:nvSpPr>
        <p:spPr>
          <a:xfrm>
            <a:off x="827584" y="1124744"/>
            <a:ext cx="7488832" cy="4464496"/>
          </a:xfrm>
          <a:prstGeom prst="roundRect">
            <a:avLst/>
          </a:prstGeom>
          <a:solidFill>
            <a:schemeClr val="accent4">
              <a:lumMod val="20000"/>
              <a:lumOff val="80000"/>
            </a:schemeClr>
          </a:solidFill>
          <a:effectLst>
            <a:glow rad="63500">
              <a:schemeClr val="accent1">
                <a:satMod val="175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728" indent="0" algn="ctr">
              <a:lnSpc>
                <a:spcPct val="150000"/>
              </a:lnSpc>
              <a:buNone/>
            </a:pPr>
            <a:r>
              <a:rPr lang="en-GB" b="1" dirty="0">
                <a:solidFill>
                  <a:schemeClr val="tx1">
                    <a:lumMod val="75000"/>
                    <a:lumOff val="25000"/>
                  </a:schemeClr>
                </a:solidFill>
                <a:latin typeface="Arial" pitchFamily="34" charset="0"/>
                <a:cs typeface="Arial" pitchFamily="34" charset="0"/>
              </a:rPr>
              <a:t>We </a:t>
            </a:r>
            <a:r>
              <a:rPr lang="en-GB" b="1" dirty="0" smtClean="0">
                <a:solidFill>
                  <a:schemeClr val="tx1">
                    <a:lumMod val="75000"/>
                    <a:lumOff val="25000"/>
                  </a:schemeClr>
                </a:solidFill>
                <a:latin typeface="Arial" pitchFamily="34" charset="0"/>
                <a:cs typeface="Arial" pitchFamily="34" charset="0"/>
              </a:rPr>
              <a:t>hope </a:t>
            </a:r>
            <a:r>
              <a:rPr lang="en-GB" b="1" dirty="0">
                <a:solidFill>
                  <a:schemeClr val="tx1">
                    <a:lumMod val="75000"/>
                    <a:lumOff val="25000"/>
                  </a:schemeClr>
                </a:solidFill>
                <a:latin typeface="Arial" pitchFamily="34" charset="0"/>
                <a:cs typeface="Arial" pitchFamily="34" charset="0"/>
              </a:rPr>
              <a:t>you will </a:t>
            </a:r>
            <a:r>
              <a:rPr lang="en-GB" b="1" dirty="0" smtClean="0">
                <a:solidFill>
                  <a:schemeClr val="tx1">
                    <a:lumMod val="75000"/>
                    <a:lumOff val="25000"/>
                  </a:schemeClr>
                </a:solidFill>
                <a:latin typeface="Arial" pitchFamily="34" charset="0"/>
                <a:cs typeface="Arial" pitchFamily="34" charset="0"/>
              </a:rPr>
              <a:t>be supporting </a:t>
            </a:r>
            <a:r>
              <a:rPr lang="en-GB" b="1" dirty="0">
                <a:solidFill>
                  <a:schemeClr val="tx1">
                    <a:lumMod val="75000"/>
                    <a:lumOff val="25000"/>
                  </a:schemeClr>
                </a:solidFill>
                <a:latin typeface="Arial" pitchFamily="34" charset="0"/>
                <a:cs typeface="Arial" pitchFamily="34" charset="0"/>
              </a:rPr>
              <a:t>SCW 2012 and </a:t>
            </a:r>
            <a:r>
              <a:rPr lang="en-GB" b="1" dirty="0" smtClean="0">
                <a:solidFill>
                  <a:schemeClr val="tx1">
                    <a:lumMod val="75000"/>
                    <a:lumOff val="25000"/>
                  </a:schemeClr>
                </a:solidFill>
                <a:latin typeface="Arial" pitchFamily="34" charset="0"/>
                <a:cs typeface="Arial" pitchFamily="34" charset="0"/>
              </a:rPr>
              <a:t>plan to write a review of the campaign and how you got involved in Self Care Week 2012.  </a:t>
            </a:r>
            <a:r>
              <a:rPr lang="en-GB" b="1" dirty="0" smtClean="0">
                <a:solidFill>
                  <a:schemeClr val="accent1">
                    <a:lumMod val="75000"/>
                  </a:schemeClr>
                </a:solidFill>
                <a:latin typeface="Arial" pitchFamily="34" charset="0"/>
                <a:cs typeface="Arial" pitchFamily="34" charset="0"/>
              </a:rPr>
              <a:t>So please send details of your activities whether these are screenshots, articles, newsletters, photos or posters, we would love to hear your news</a:t>
            </a:r>
            <a:r>
              <a:rPr lang="en-GB" b="1" dirty="0" smtClean="0">
                <a:solidFill>
                  <a:schemeClr val="tx1">
                    <a:lumMod val="75000"/>
                    <a:lumOff val="25000"/>
                  </a:schemeClr>
                </a:solidFill>
                <a:latin typeface="Arial" pitchFamily="34" charset="0"/>
                <a:cs typeface="Arial" pitchFamily="34" charset="0"/>
              </a:rPr>
              <a:t>. </a:t>
            </a:r>
          </a:p>
          <a:p>
            <a:pPr marL="109728" indent="0" algn="ctr">
              <a:lnSpc>
                <a:spcPct val="150000"/>
              </a:lnSpc>
              <a:buNone/>
            </a:pPr>
            <a:r>
              <a:rPr lang="en-GB" b="1" dirty="0" smtClean="0">
                <a:solidFill>
                  <a:schemeClr val="tx1">
                    <a:lumMod val="75000"/>
                    <a:lumOff val="25000"/>
                  </a:schemeClr>
                </a:solidFill>
                <a:latin typeface="Arial" pitchFamily="34" charset="0"/>
                <a:cs typeface="Arial" pitchFamily="34" charset="0"/>
              </a:rPr>
              <a:t>Please </a:t>
            </a:r>
            <a:r>
              <a:rPr lang="en-GB" b="1" dirty="0">
                <a:solidFill>
                  <a:schemeClr val="tx1">
                    <a:lumMod val="75000"/>
                    <a:lumOff val="25000"/>
                  </a:schemeClr>
                </a:solidFill>
                <a:latin typeface="Arial" pitchFamily="34" charset="0"/>
                <a:cs typeface="Arial" pitchFamily="34" charset="0"/>
              </a:rPr>
              <a:t>send </a:t>
            </a:r>
            <a:r>
              <a:rPr lang="en-GB" b="1" dirty="0" smtClean="0">
                <a:solidFill>
                  <a:schemeClr val="tx1">
                    <a:lumMod val="75000"/>
                    <a:lumOff val="25000"/>
                  </a:schemeClr>
                </a:solidFill>
                <a:latin typeface="Arial" pitchFamily="34" charset="0"/>
                <a:cs typeface="Arial" pitchFamily="34" charset="0"/>
              </a:rPr>
              <a:t>to </a:t>
            </a:r>
            <a:r>
              <a:rPr lang="en-GB" b="1" dirty="0" smtClean="0">
                <a:solidFill>
                  <a:schemeClr val="tx1">
                    <a:lumMod val="75000"/>
                    <a:lumOff val="25000"/>
                  </a:schemeClr>
                </a:solidFill>
                <a:latin typeface="Arial" pitchFamily="34" charset="0"/>
                <a:cs typeface="Arial" pitchFamily="34" charset="0"/>
                <a:hlinkClick r:id="rId2"/>
              </a:rPr>
              <a:t>libby.whittaker@selfcareforum.org</a:t>
            </a:r>
            <a:endParaRPr lang="en-GB" b="1" dirty="0" smtClean="0">
              <a:solidFill>
                <a:schemeClr val="tx1">
                  <a:lumMod val="75000"/>
                  <a:lumOff val="25000"/>
                </a:schemeClr>
              </a:solidFill>
              <a:latin typeface="Arial" pitchFamily="34" charset="0"/>
              <a:cs typeface="Arial" pitchFamily="34" charset="0"/>
            </a:endParaRPr>
          </a:p>
          <a:p>
            <a:pPr marL="109728" indent="0" algn="ctr">
              <a:lnSpc>
                <a:spcPct val="150000"/>
              </a:lnSpc>
              <a:buNone/>
            </a:pPr>
            <a:endParaRPr lang="en-GB" b="1" dirty="0" smtClean="0">
              <a:solidFill>
                <a:schemeClr val="tx1">
                  <a:lumMod val="75000"/>
                  <a:lumOff val="25000"/>
                </a:schemeClr>
              </a:solidFill>
              <a:latin typeface="Arial" pitchFamily="34" charset="0"/>
              <a:cs typeface="Arial" pitchFamily="34" charset="0"/>
            </a:endParaRPr>
          </a:p>
          <a:p>
            <a:pPr marL="109728" indent="0" algn="ctr">
              <a:lnSpc>
                <a:spcPct val="150000"/>
              </a:lnSpc>
              <a:buNone/>
            </a:pPr>
            <a:r>
              <a:rPr lang="en-GB" b="1" dirty="0" smtClean="0">
                <a:solidFill>
                  <a:schemeClr val="tx1">
                    <a:lumMod val="75000"/>
                    <a:lumOff val="25000"/>
                  </a:schemeClr>
                </a:solidFill>
                <a:latin typeface="Arial" pitchFamily="34" charset="0"/>
                <a:cs typeface="Arial" pitchFamily="34" charset="0"/>
              </a:rPr>
              <a:t>If </a:t>
            </a:r>
            <a:r>
              <a:rPr lang="en-GB" b="1" dirty="0">
                <a:solidFill>
                  <a:schemeClr val="tx1">
                    <a:lumMod val="75000"/>
                    <a:lumOff val="25000"/>
                  </a:schemeClr>
                </a:solidFill>
                <a:latin typeface="Arial" pitchFamily="34" charset="0"/>
                <a:cs typeface="Arial" pitchFamily="34" charset="0"/>
              </a:rPr>
              <a:t>you would like any further information about Self Care Week </a:t>
            </a:r>
            <a:r>
              <a:rPr lang="en-GB" b="1" dirty="0" smtClean="0">
                <a:solidFill>
                  <a:schemeClr val="tx1">
                    <a:lumMod val="75000"/>
                    <a:lumOff val="25000"/>
                  </a:schemeClr>
                </a:solidFill>
                <a:latin typeface="Arial" pitchFamily="34" charset="0"/>
                <a:cs typeface="Arial" pitchFamily="34" charset="0"/>
              </a:rPr>
              <a:t>2012, </a:t>
            </a:r>
            <a:r>
              <a:rPr lang="en-GB" b="1" dirty="0">
                <a:solidFill>
                  <a:schemeClr val="tx1">
                    <a:lumMod val="75000"/>
                    <a:lumOff val="25000"/>
                  </a:schemeClr>
                </a:solidFill>
                <a:latin typeface="Arial" pitchFamily="34" charset="0"/>
                <a:cs typeface="Arial" pitchFamily="34" charset="0"/>
              </a:rPr>
              <a:t>please also contact Libby </a:t>
            </a:r>
            <a:r>
              <a:rPr lang="en-GB" b="1" dirty="0" smtClean="0">
                <a:solidFill>
                  <a:schemeClr val="tx1">
                    <a:lumMod val="75000"/>
                    <a:lumOff val="25000"/>
                  </a:schemeClr>
                </a:solidFill>
                <a:latin typeface="Arial" pitchFamily="34" charset="0"/>
                <a:cs typeface="Arial" pitchFamily="34" charset="0"/>
              </a:rPr>
              <a:t>Whittaker</a:t>
            </a:r>
            <a:endParaRPr lang="en-GB" b="1" dirty="0">
              <a:solidFill>
                <a:schemeClr val="tx1">
                  <a:lumMod val="75000"/>
                  <a:lumOff val="25000"/>
                </a:schemeClr>
              </a:solidFill>
              <a:latin typeface="Arial" pitchFamily="34" charset="0"/>
              <a:cs typeface="Arial" pitchFamily="34" charset="0"/>
            </a:endParaRPr>
          </a:p>
          <a:p>
            <a:pPr algn="ctr"/>
            <a:endParaRPr lang="en-GB" b="1" dirty="0">
              <a:latin typeface="Arial" pitchFamily="34" charset="0"/>
              <a:cs typeface="Arial" pitchFamily="34" charset="0"/>
            </a:endParaRPr>
          </a:p>
        </p:txBody>
      </p:sp>
    </p:spTree>
    <p:extLst>
      <p:ext uri="{BB962C8B-B14F-4D97-AF65-F5344CB8AC3E}">
        <p14:creationId xmlns:p14="http://schemas.microsoft.com/office/powerpoint/2010/main" val="70935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7410" y="404664"/>
            <a:ext cx="8277038" cy="792088"/>
          </a:xfrm>
        </p:spPr>
        <p:txBody>
          <a:bodyPr>
            <a:normAutofit fontScale="90000"/>
          </a:bodyPr>
          <a:lstStyle/>
          <a:p>
            <a:pPr algn="ctr"/>
            <a:r>
              <a:rPr lang="en-GB" sz="3600" b="0" dirty="0" smtClean="0">
                <a:effectLst/>
              </a:rPr>
              <a:t>What’s in this edition of the SCW newsletter?</a:t>
            </a:r>
            <a:endParaRPr lang="en-GB" sz="3600" b="0" dirty="0">
              <a:effectLst/>
            </a:endParaRPr>
          </a:p>
        </p:txBody>
      </p:sp>
      <p:sp>
        <p:nvSpPr>
          <p:cNvPr id="2" name="TextBox 1"/>
          <p:cNvSpPr txBox="1"/>
          <p:nvPr/>
        </p:nvSpPr>
        <p:spPr>
          <a:xfrm>
            <a:off x="323528" y="1124744"/>
            <a:ext cx="8568952" cy="4662815"/>
          </a:xfrm>
          <a:prstGeom prst="rect">
            <a:avLst/>
          </a:prstGeom>
          <a:noFill/>
        </p:spPr>
        <p:txBody>
          <a:bodyPr wrap="square" rtlCol="0">
            <a:spAutoFit/>
          </a:bodyPr>
          <a:lstStyle/>
          <a:p>
            <a:pPr marL="285750"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Welcome to the final edition of the Self Care Week newsletter</a:t>
            </a:r>
          </a:p>
          <a:p>
            <a:pPr>
              <a:lnSpc>
                <a:spcPct val="150000"/>
              </a:lnSpc>
            </a:pPr>
            <a:endParaRPr lang="en-GB" dirty="0">
              <a:solidFill>
                <a:schemeClr val="tx1">
                  <a:lumMod val="75000"/>
                  <a:lumOff val="25000"/>
                </a:schemeClr>
              </a:solidFill>
              <a:latin typeface="Arial" pitchFamily="34" charset="0"/>
              <a:cs typeface="Arial" pitchFamily="34" charset="0"/>
            </a:endParaRPr>
          </a:p>
          <a:p>
            <a:pPr marL="285750"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Included in this edition are:</a:t>
            </a:r>
          </a:p>
          <a:p>
            <a:pPr marL="742950" lvl="1"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A reminder of the SCW theme</a:t>
            </a:r>
          </a:p>
          <a:p>
            <a:pPr marL="742950" lvl="1"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Activities taking place around SCW</a:t>
            </a:r>
          </a:p>
          <a:p>
            <a:pPr marL="742950" lvl="1"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Ask Your Pharmacist Week Campaign</a:t>
            </a:r>
          </a:p>
          <a:p>
            <a:pPr marL="742950" lvl="1"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Launch of SCW by Norman Lamb MP</a:t>
            </a:r>
          </a:p>
          <a:p>
            <a:pPr marL="742950" lvl="1"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A reminder of resources available to help you with your SCW campaign</a:t>
            </a:r>
          </a:p>
          <a:p>
            <a:pPr marL="742950" lvl="1"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Ideas for your SCW campaign</a:t>
            </a:r>
          </a:p>
          <a:p>
            <a:pPr marL="742950" lvl="1"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Some organisations involved in SCW</a:t>
            </a:r>
          </a:p>
          <a:p>
            <a:pPr marL="742950" lvl="1" indent="-285750">
              <a:lnSpc>
                <a:spcPct val="150000"/>
              </a:lnSpc>
              <a:buBlip>
                <a:blip r:embed="rId3"/>
              </a:buBlip>
            </a:pPr>
            <a:r>
              <a:rPr lang="en-GB" dirty="0" smtClean="0">
                <a:solidFill>
                  <a:schemeClr val="tx1">
                    <a:lumMod val="75000"/>
                    <a:lumOff val="25000"/>
                  </a:schemeClr>
                </a:solidFill>
                <a:latin typeface="Arial" pitchFamily="34" charset="0"/>
                <a:cs typeface="Arial" pitchFamily="34" charset="0"/>
              </a:rPr>
              <a:t>What are you up to? – please let us know for the SCW Review</a:t>
            </a:r>
            <a:endParaRPr lang="en-GB"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2542122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35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30462" t="-320969" r="30462" b="320969"/>
          <a:stretch/>
        </p:blipFill>
        <p:spPr bwMode="auto">
          <a:xfrm>
            <a:off x="468313" y="1773238"/>
            <a:ext cx="5888037"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23528" y="2016224"/>
            <a:ext cx="8424935" cy="6093296"/>
          </a:xfrm>
        </p:spPr>
        <p:txBody>
          <a:bodyPr>
            <a:noAutofit/>
          </a:bodyPr>
          <a:lstStyle/>
          <a:p>
            <a:pPr>
              <a:lnSpc>
                <a:spcPct val="150000"/>
              </a:lnSpc>
              <a:buSzPct val="100000"/>
              <a:buBlip>
                <a:blip r:embed="rId3"/>
              </a:buBlip>
            </a:pPr>
            <a:r>
              <a:rPr lang="en-GB" sz="1800" dirty="0" smtClean="0">
                <a:solidFill>
                  <a:schemeClr val="tx1">
                    <a:lumMod val="75000"/>
                    <a:lumOff val="25000"/>
                  </a:schemeClr>
                </a:solidFill>
                <a:latin typeface="Arial" pitchFamily="34" charset="0"/>
                <a:cs typeface="Arial" pitchFamily="34" charset="0"/>
              </a:rPr>
              <a:t>Encapsulates the continuum of life from pre-birth to older years; encouraging healthy living at every stage of life’s journey</a:t>
            </a:r>
          </a:p>
          <a:p>
            <a:pPr>
              <a:lnSpc>
                <a:spcPct val="150000"/>
              </a:lnSpc>
              <a:buSzPct val="100000"/>
              <a:buBlip>
                <a:blip r:embed="rId3"/>
              </a:buBlip>
            </a:pPr>
            <a:r>
              <a:rPr lang="en-GB" sz="1800" dirty="0" smtClean="0">
                <a:solidFill>
                  <a:schemeClr val="tx1">
                    <a:lumMod val="75000"/>
                    <a:lumOff val="25000"/>
                  </a:schemeClr>
                </a:solidFill>
                <a:latin typeface="Arial" pitchFamily="34" charset="0"/>
                <a:cs typeface="Arial" pitchFamily="34" charset="0"/>
              </a:rPr>
              <a:t>NHS agencies and patient organisations can use this year’s theme to adapt to suit their audiences - target the age group that will most benefit from local campaigns</a:t>
            </a:r>
          </a:p>
          <a:p>
            <a:pPr>
              <a:lnSpc>
                <a:spcPct val="150000"/>
              </a:lnSpc>
              <a:buSzPct val="100000"/>
              <a:buBlip>
                <a:blip r:embed="rId3"/>
              </a:buBlip>
            </a:pPr>
            <a:r>
              <a:rPr lang="en-GB" sz="1800" dirty="0" smtClean="0">
                <a:solidFill>
                  <a:schemeClr val="tx1">
                    <a:lumMod val="75000"/>
                    <a:lumOff val="25000"/>
                  </a:schemeClr>
                </a:solidFill>
                <a:latin typeface="Arial" pitchFamily="34" charset="0"/>
                <a:cs typeface="Arial" pitchFamily="34" charset="0"/>
              </a:rPr>
              <a:t>Resources and communications information with ideas on how to promote SCW are available by clicking on the link or copy and paste into your browser to view </a:t>
            </a:r>
            <a:r>
              <a:rPr lang="en-GB" sz="1800" dirty="0" smtClean="0">
                <a:solidFill>
                  <a:schemeClr val="accent5"/>
                </a:solidFill>
                <a:latin typeface="Arial" pitchFamily="34" charset="0"/>
                <a:cs typeface="Arial" pitchFamily="34" charset="0"/>
                <a:hlinkClick r:id="rId4"/>
              </a:rPr>
              <a:t>http://www.selfcareforum.org/?page_id=539</a:t>
            </a:r>
            <a:endParaRPr lang="en-GB" sz="1800" dirty="0" smtClean="0">
              <a:solidFill>
                <a:schemeClr val="accent5"/>
              </a:solidFill>
              <a:latin typeface="Arial" pitchFamily="34" charset="0"/>
              <a:cs typeface="Arial" pitchFamily="34" charset="0"/>
            </a:endParaRPr>
          </a:p>
          <a:p>
            <a:pPr>
              <a:lnSpc>
                <a:spcPct val="150000"/>
              </a:lnSpc>
              <a:buSzPct val="100000"/>
              <a:buNone/>
            </a:pPr>
            <a:endParaRPr lang="en-GB" sz="1800" dirty="0" smtClean="0">
              <a:solidFill>
                <a:schemeClr val="tx1">
                  <a:lumMod val="75000"/>
                  <a:lumOff val="25000"/>
                </a:schemeClr>
              </a:solidFill>
              <a:latin typeface="Arial" pitchFamily="34" charset="0"/>
              <a:cs typeface="Arial" pitchFamily="34" charset="0"/>
            </a:endParaRPr>
          </a:p>
          <a:p>
            <a:pPr marL="392113" lvl="1" indent="0">
              <a:lnSpc>
                <a:spcPct val="150000"/>
              </a:lnSpc>
              <a:buSzPct val="100000"/>
              <a:buNone/>
            </a:pPr>
            <a:endParaRPr lang="en-GB" sz="1800" dirty="0">
              <a:solidFill>
                <a:schemeClr val="tx1">
                  <a:lumMod val="75000"/>
                  <a:lumOff val="25000"/>
                </a:schemeClr>
              </a:solidFill>
              <a:latin typeface="Arial" pitchFamily="34" charset="0"/>
              <a:cs typeface="Arial" pitchFamily="34" charset="0"/>
            </a:endParaRPr>
          </a:p>
          <a:p>
            <a:pPr marL="109728" indent="0">
              <a:lnSpc>
                <a:spcPct val="150000"/>
              </a:lnSpc>
              <a:buNone/>
            </a:pPr>
            <a:endParaRPr lang="en-GB" sz="1800" dirty="0">
              <a:solidFill>
                <a:schemeClr val="accent5"/>
              </a:solidFill>
              <a:latin typeface="Arial" pitchFamily="34" charset="0"/>
              <a:cs typeface="Arial" pitchFamily="34" charset="0"/>
            </a:endParaRPr>
          </a:p>
        </p:txBody>
      </p:sp>
      <p:sp>
        <p:nvSpPr>
          <p:cNvPr id="6" name="Title 5"/>
          <p:cNvSpPr>
            <a:spLocks noGrp="1"/>
          </p:cNvSpPr>
          <p:nvPr>
            <p:ph type="title"/>
          </p:nvPr>
        </p:nvSpPr>
        <p:spPr>
          <a:xfrm>
            <a:off x="395536" y="476672"/>
            <a:ext cx="8229600" cy="536558"/>
          </a:xfrm>
        </p:spPr>
        <p:txBody>
          <a:bodyPr>
            <a:normAutofit fontScale="90000"/>
          </a:bodyPr>
          <a:lstStyle/>
          <a:p>
            <a:pPr algn="ctr"/>
            <a:r>
              <a:rPr lang="en-GB" sz="4400" b="0" dirty="0">
                <a:effectLst/>
              </a:rPr>
              <a:t/>
            </a:r>
            <a:br>
              <a:rPr lang="en-GB" sz="4400" b="0" dirty="0">
                <a:effectLst/>
              </a:rPr>
            </a:br>
            <a:r>
              <a:rPr lang="en-GB" sz="4000" b="0" dirty="0" smtClean="0">
                <a:effectLst/>
              </a:rPr>
              <a:t>   Self </a:t>
            </a:r>
            <a:r>
              <a:rPr lang="en-GB" sz="4000" b="0" dirty="0">
                <a:effectLst/>
              </a:rPr>
              <a:t>Care Week 2012</a:t>
            </a:r>
            <a:r>
              <a:rPr lang="en-GB" sz="4600" dirty="0"/>
              <a:t/>
            </a:r>
            <a:br>
              <a:rPr lang="en-GB" sz="4600" dirty="0"/>
            </a:br>
            <a:endParaRPr lang="en-GB" sz="4600" dirty="0"/>
          </a:p>
        </p:txBody>
      </p:sp>
      <p:sp>
        <p:nvSpPr>
          <p:cNvPr id="5" name="Rounded Rectangle 4"/>
          <p:cNvSpPr/>
          <p:nvPr/>
        </p:nvSpPr>
        <p:spPr>
          <a:xfrm>
            <a:off x="611560" y="1196752"/>
            <a:ext cx="784887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latin typeface="Arial" pitchFamily="34" charset="0"/>
                <a:cs typeface="Arial" pitchFamily="34" charset="0"/>
              </a:rPr>
              <a:t>Theme: “Self care for life – growing older healthily”</a:t>
            </a:r>
            <a:endParaRPr lang="en-GB" sz="2400" b="1" dirty="0">
              <a:latin typeface="Arial" pitchFamily="34" charset="0"/>
              <a:cs typeface="Arial" pitchFamily="34" charset="0"/>
            </a:endParaRPr>
          </a:p>
        </p:txBody>
      </p:sp>
    </p:spTree>
    <p:extLst>
      <p:ext uri="{BB962C8B-B14F-4D97-AF65-F5344CB8AC3E}">
        <p14:creationId xmlns:p14="http://schemas.microsoft.com/office/powerpoint/2010/main" val="494382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980728"/>
            <a:ext cx="8280920" cy="4896544"/>
          </a:xfrm>
        </p:spPr>
        <p:txBody>
          <a:bodyPr/>
          <a:lstStyle/>
          <a:p>
            <a:pPr>
              <a:buBlip>
                <a:blip r:embed="rId2"/>
              </a:buBlip>
            </a:pPr>
            <a:r>
              <a:rPr lang="en-GB" sz="2400" dirty="0" smtClean="0">
                <a:solidFill>
                  <a:schemeClr val="tx1">
                    <a:lumMod val="85000"/>
                    <a:lumOff val="15000"/>
                  </a:schemeClr>
                </a:solidFill>
              </a:rPr>
              <a:t>12 – 14 Nov - </a:t>
            </a:r>
            <a:r>
              <a:rPr lang="en-GB" sz="2400" dirty="0" smtClean="0">
                <a:solidFill>
                  <a:schemeClr val="accent1">
                    <a:lumMod val="75000"/>
                  </a:schemeClr>
                </a:solidFill>
              </a:rPr>
              <a:t>NHS Dudley</a:t>
            </a:r>
            <a:r>
              <a:rPr lang="en-GB" sz="2400" dirty="0" smtClean="0">
                <a:solidFill>
                  <a:schemeClr val="tx1">
                    <a:lumMod val="85000"/>
                    <a:lumOff val="15000"/>
                  </a:schemeClr>
                </a:solidFill>
              </a:rPr>
              <a:t>, Big Bash 2012 – involving EPP“ Looking </a:t>
            </a:r>
            <a:r>
              <a:rPr lang="en-GB" sz="2400" dirty="0">
                <a:solidFill>
                  <a:schemeClr val="tx1">
                    <a:lumMod val="85000"/>
                    <a:lumOff val="15000"/>
                  </a:schemeClr>
                </a:solidFill>
              </a:rPr>
              <a:t>after Me” Carers course</a:t>
            </a:r>
            <a:r>
              <a:rPr lang="en-GB" sz="2400" dirty="0" smtClean="0">
                <a:solidFill>
                  <a:schemeClr val="tx1">
                    <a:lumMod val="85000"/>
                    <a:lumOff val="15000"/>
                  </a:schemeClr>
                </a:solidFill>
              </a:rPr>
              <a:t> participants.  The event will include stall holders providing NHS health checks and giving expert advice on a variety of health and wellbeing  topics such as weight management and exercise with demonstrations on soup making and laughter yoga! Local pharmacies and GP surgeries will also promote self care amongst patients and customers. </a:t>
            </a:r>
          </a:p>
          <a:p>
            <a:pPr marL="109537" indent="0">
              <a:buNone/>
            </a:pPr>
            <a:endParaRPr lang="en-GB" sz="2400" dirty="0" smtClean="0">
              <a:solidFill>
                <a:schemeClr val="tx1">
                  <a:lumMod val="85000"/>
                  <a:lumOff val="15000"/>
                </a:schemeClr>
              </a:solidFill>
            </a:endParaRPr>
          </a:p>
          <a:p>
            <a:pPr marL="109537" indent="0">
              <a:buNone/>
            </a:pPr>
            <a:endParaRPr lang="en-GB" sz="2400" dirty="0" smtClean="0">
              <a:solidFill>
                <a:schemeClr val="tx1">
                  <a:lumMod val="85000"/>
                  <a:lumOff val="15000"/>
                </a:schemeClr>
              </a:solidFill>
            </a:endParaRPr>
          </a:p>
          <a:p>
            <a:pPr>
              <a:buBlip>
                <a:blip r:embed="rId2"/>
              </a:buBlip>
            </a:pPr>
            <a:r>
              <a:rPr lang="en-GB" sz="2400" dirty="0">
                <a:solidFill>
                  <a:schemeClr val="tx1">
                    <a:lumMod val="85000"/>
                    <a:lumOff val="15000"/>
                  </a:schemeClr>
                </a:solidFill>
              </a:rPr>
              <a:t>12 – 18 Nov, </a:t>
            </a:r>
            <a:r>
              <a:rPr lang="en-GB" sz="2400" dirty="0">
                <a:solidFill>
                  <a:schemeClr val="accent1">
                    <a:lumMod val="75000"/>
                  </a:schemeClr>
                </a:solidFill>
              </a:rPr>
              <a:t>NHS Rotherham</a:t>
            </a:r>
            <a:r>
              <a:rPr lang="en-GB" sz="2400" dirty="0">
                <a:solidFill>
                  <a:schemeClr val="tx1">
                    <a:lumMod val="85000"/>
                    <a:lumOff val="15000"/>
                  </a:schemeClr>
                </a:solidFill>
              </a:rPr>
              <a:t> has constructed</a:t>
            </a:r>
            <a:r>
              <a:rPr lang="en-GB" sz="2400" b="1" dirty="0">
                <a:solidFill>
                  <a:schemeClr val="tx1">
                    <a:lumMod val="85000"/>
                    <a:lumOff val="15000"/>
                  </a:schemeClr>
                </a:solidFill>
              </a:rPr>
              <a:t> </a:t>
            </a:r>
            <a:r>
              <a:rPr lang="en-GB" sz="2400" dirty="0">
                <a:solidFill>
                  <a:schemeClr val="tx1">
                    <a:lumMod val="85000"/>
                    <a:lumOff val="15000"/>
                  </a:schemeClr>
                </a:solidFill>
              </a:rPr>
              <a:t>Community Corner in Rotherham’s Hospital with advice during the week on oral health, stop smoking, mental health etc</a:t>
            </a:r>
            <a:r>
              <a:rPr lang="en-GB" sz="2400" dirty="0" smtClean="0">
                <a:solidFill>
                  <a:schemeClr val="tx1">
                    <a:lumMod val="85000"/>
                    <a:lumOff val="15000"/>
                  </a:schemeClr>
                </a:solidFill>
              </a:rPr>
              <a:t>.</a:t>
            </a:r>
          </a:p>
          <a:p>
            <a:pPr marL="109537" indent="0">
              <a:buNone/>
            </a:pPr>
            <a:endParaRPr lang="en-GB" sz="1800" dirty="0"/>
          </a:p>
          <a:p>
            <a:endParaRPr lang="en-GB" dirty="0"/>
          </a:p>
        </p:txBody>
      </p:sp>
      <p:sp>
        <p:nvSpPr>
          <p:cNvPr id="3" name="Title 2"/>
          <p:cNvSpPr>
            <a:spLocks noGrp="1"/>
          </p:cNvSpPr>
          <p:nvPr>
            <p:ph type="title"/>
          </p:nvPr>
        </p:nvSpPr>
        <p:spPr>
          <a:xfrm>
            <a:off x="755576" y="188640"/>
            <a:ext cx="8136904" cy="694531"/>
          </a:xfrm>
        </p:spPr>
        <p:txBody>
          <a:bodyPr>
            <a:normAutofit/>
          </a:bodyPr>
          <a:lstStyle/>
          <a:p>
            <a:pPr algn="ctr"/>
            <a:r>
              <a:rPr lang="en-GB" sz="3200" b="0" dirty="0" smtClean="0">
                <a:effectLst/>
              </a:rPr>
              <a:t>Activities for Self Care Week</a:t>
            </a:r>
            <a:endParaRPr lang="en-GB" sz="3200" b="0" dirty="0">
              <a:effectLst/>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94492" y="3833635"/>
            <a:ext cx="2486025" cy="904875"/>
          </a:xfrm>
          <a:prstGeom prst="rect">
            <a:avLst/>
          </a:prstGeom>
        </p:spPr>
      </p:pic>
    </p:spTree>
    <p:extLst>
      <p:ext uri="{BB962C8B-B14F-4D97-AF65-F5344CB8AC3E}">
        <p14:creationId xmlns:p14="http://schemas.microsoft.com/office/powerpoint/2010/main" val="3620098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684479"/>
            <a:ext cx="8712968" cy="5408817"/>
          </a:xfrm>
        </p:spPr>
        <p:txBody>
          <a:bodyPr/>
          <a:lstStyle/>
          <a:p>
            <a:r>
              <a:rPr lang="en-GB" sz="2400" dirty="0" smtClean="0">
                <a:solidFill>
                  <a:schemeClr val="accent1">
                    <a:lumMod val="75000"/>
                  </a:schemeClr>
                </a:solidFill>
              </a:rPr>
              <a:t>Bayer</a:t>
            </a:r>
            <a:r>
              <a:rPr lang="en-GB" sz="2400" dirty="0" smtClean="0">
                <a:solidFill>
                  <a:schemeClr val="tx1">
                    <a:lumMod val="85000"/>
                    <a:lumOff val="15000"/>
                  </a:schemeClr>
                </a:solidFill>
              </a:rPr>
              <a:t> is supporting SCW </a:t>
            </a:r>
          </a:p>
          <a:p>
            <a:pPr marL="109537" indent="0">
              <a:buNone/>
            </a:pPr>
            <a:r>
              <a:rPr lang="en-GB" sz="2400" dirty="0">
                <a:solidFill>
                  <a:schemeClr val="tx1">
                    <a:lumMod val="85000"/>
                    <a:lumOff val="15000"/>
                  </a:schemeClr>
                </a:solidFill>
              </a:rPr>
              <a:t>a</a:t>
            </a:r>
            <a:r>
              <a:rPr lang="en-GB" sz="2400" dirty="0" smtClean="0">
                <a:solidFill>
                  <a:schemeClr val="tx1">
                    <a:lumMod val="85000"/>
                    <a:lumOff val="15000"/>
                  </a:schemeClr>
                </a:solidFill>
              </a:rPr>
              <a:t>dding the logo to their brand websites</a:t>
            </a:r>
          </a:p>
          <a:p>
            <a:pPr marL="109537" indent="0">
              <a:buNone/>
            </a:pPr>
            <a:endParaRPr lang="en-GB" sz="2400" dirty="0" smtClean="0">
              <a:solidFill>
                <a:schemeClr val="tx1">
                  <a:lumMod val="85000"/>
                  <a:lumOff val="15000"/>
                </a:schemeClr>
              </a:solidFill>
            </a:endParaRPr>
          </a:p>
          <a:p>
            <a:r>
              <a:rPr lang="en-GB" sz="2400" dirty="0" smtClean="0">
                <a:solidFill>
                  <a:schemeClr val="tx1">
                    <a:lumMod val="85000"/>
                    <a:lumOff val="15000"/>
                  </a:schemeClr>
                </a:solidFill>
              </a:rPr>
              <a:t>12 – 18 Nov, </a:t>
            </a:r>
            <a:r>
              <a:rPr lang="en-GB" sz="2400" dirty="0" smtClean="0">
                <a:solidFill>
                  <a:schemeClr val="accent1">
                    <a:lumMod val="75000"/>
                  </a:schemeClr>
                </a:solidFill>
              </a:rPr>
              <a:t>NHS Kirklees </a:t>
            </a:r>
            <a:r>
              <a:rPr lang="en-GB" sz="2400" dirty="0" smtClean="0">
                <a:solidFill>
                  <a:schemeClr val="tx1">
                    <a:lumMod val="85000"/>
                    <a:lumOff val="15000"/>
                  </a:schemeClr>
                </a:solidFill>
              </a:rPr>
              <a:t>are holding </a:t>
            </a:r>
          </a:p>
          <a:p>
            <a:pPr marL="109537" indent="0">
              <a:buNone/>
            </a:pPr>
            <a:r>
              <a:rPr lang="en-GB" sz="2400" dirty="0" smtClean="0">
                <a:solidFill>
                  <a:schemeClr val="tx1">
                    <a:lumMod val="85000"/>
                    <a:lumOff val="15000"/>
                  </a:schemeClr>
                </a:solidFill>
              </a:rPr>
              <a:t>self care events in surgeries, sports centres, </a:t>
            </a:r>
          </a:p>
          <a:p>
            <a:pPr marL="109537" indent="0">
              <a:buNone/>
            </a:pPr>
            <a:r>
              <a:rPr lang="en-GB" sz="2400" dirty="0" smtClean="0">
                <a:solidFill>
                  <a:schemeClr val="tx1">
                    <a:lumMod val="85000"/>
                    <a:lumOff val="15000"/>
                  </a:schemeClr>
                </a:solidFill>
              </a:rPr>
              <a:t>markets and the bus station.  An excellent </a:t>
            </a:r>
          </a:p>
          <a:p>
            <a:pPr marL="109537" indent="0">
              <a:buNone/>
            </a:pPr>
            <a:r>
              <a:rPr lang="en-GB" sz="2400" dirty="0" smtClean="0">
                <a:solidFill>
                  <a:schemeClr val="tx1">
                    <a:lumMod val="85000"/>
                    <a:lumOff val="15000"/>
                  </a:schemeClr>
                </a:solidFill>
              </a:rPr>
              <a:t>website is available for local people. </a:t>
            </a:r>
            <a:r>
              <a:rPr lang="en-US" sz="2400" u="sng" dirty="0" smtClean="0">
                <a:solidFill>
                  <a:schemeClr val="tx1">
                    <a:lumMod val="85000"/>
                    <a:lumOff val="15000"/>
                  </a:schemeClr>
                </a:solidFill>
                <a:hlinkClick r:id="rId2"/>
              </a:rPr>
              <a:t>www.selfcare/kirklees.nhs.uk</a:t>
            </a:r>
            <a:endParaRPr lang="en-US" sz="2400" u="sng" dirty="0" smtClean="0">
              <a:solidFill>
                <a:schemeClr val="tx1">
                  <a:lumMod val="85000"/>
                  <a:lumOff val="15000"/>
                </a:schemeClr>
              </a:solidFill>
            </a:endParaRPr>
          </a:p>
          <a:p>
            <a:pPr marL="109537" indent="0">
              <a:buNone/>
            </a:pPr>
            <a:endParaRPr lang="en-US" sz="2400" u="sng" dirty="0" smtClean="0">
              <a:solidFill>
                <a:schemeClr val="tx1">
                  <a:lumMod val="85000"/>
                  <a:lumOff val="15000"/>
                </a:schemeClr>
              </a:solidFill>
            </a:endParaRPr>
          </a:p>
          <a:p>
            <a:r>
              <a:rPr lang="en-US" sz="2400" dirty="0" smtClean="0">
                <a:solidFill>
                  <a:schemeClr val="tx1">
                    <a:lumMod val="85000"/>
                    <a:lumOff val="15000"/>
                  </a:schemeClr>
                </a:solidFill>
              </a:rPr>
              <a:t>12 – 18 Nov, </a:t>
            </a:r>
            <a:r>
              <a:rPr lang="en-US" sz="2400" dirty="0" smtClean="0">
                <a:solidFill>
                  <a:schemeClr val="accent1">
                    <a:lumMod val="75000"/>
                  </a:schemeClr>
                </a:solidFill>
              </a:rPr>
              <a:t>Migraine Action Association </a:t>
            </a:r>
            <a:r>
              <a:rPr lang="en-US" sz="2400" dirty="0" smtClean="0">
                <a:solidFill>
                  <a:schemeClr val="tx1">
                    <a:lumMod val="85000"/>
                    <a:lumOff val="15000"/>
                  </a:schemeClr>
                </a:solidFill>
              </a:rPr>
              <a:t>will be holding events to nurses in London and Leicester.</a:t>
            </a:r>
          </a:p>
          <a:p>
            <a:endParaRPr lang="en-US" sz="2400" dirty="0" smtClean="0">
              <a:solidFill>
                <a:schemeClr val="tx1">
                  <a:lumMod val="85000"/>
                  <a:lumOff val="15000"/>
                </a:schemeClr>
              </a:solidFill>
            </a:endParaRPr>
          </a:p>
          <a:p>
            <a:r>
              <a:rPr lang="en-US" sz="2400" dirty="0" smtClean="0">
                <a:solidFill>
                  <a:schemeClr val="tx1">
                    <a:lumMod val="85000"/>
                    <a:lumOff val="15000"/>
                  </a:schemeClr>
                </a:solidFill>
              </a:rPr>
              <a:t>12 – 18 Nov, </a:t>
            </a:r>
            <a:r>
              <a:rPr lang="en-GB" sz="2400" dirty="0" smtClean="0">
                <a:solidFill>
                  <a:schemeClr val="accent1">
                    <a:lumMod val="75000"/>
                  </a:schemeClr>
                </a:solidFill>
              </a:rPr>
              <a:t>Skills </a:t>
            </a:r>
            <a:r>
              <a:rPr lang="en-GB" sz="2400" dirty="0">
                <a:solidFill>
                  <a:schemeClr val="accent1">
                    <a:lumMod val="75000"/>
                  </a:schemeClr>
                </a:solidFill>
              </a:rPr>
              <a:t>for Care </a:t>
            </a:r>
            <a:r>
              <a:rPr lang="en-GB" sz="2400" dirty="0">
                <a:solidFill>
                  <a:schemeClr val="tx1">
                    <a:lumMod val="85000"/>
                    <a:lumOff val="15000"/>
                  </a:schemeClr>
                </a:solidFill>
              </a:rPr>
              <a:t>– launch of online training pack around </a:t>
            </a:r>
            <a:r>
              <a:rPr lang="en-GB" sz="2400" dirty="0" err="1">
                <a:solidFill>
                  <a:schemeClr val="tx1">
                    <a:lumMod val="85000"/>
                    <a:lumOff val="15000"/>
                  </a:schemeClr>
                </a:solidFill>
              </a:rPr>
              <a:t>telehealth</a:t>
            </a:r>
            <a:endParaRPr lang="en-GB" sz="2400" dirty="0">
              <a:solidFill>
                <a:schemeClr val="tx1">
                  <a:lumMod val="85000"/>
                  <a:lumOff val="15000"/>
                </a:schemeClr>
              </a:solidFill>
            </a:endParaRPr>
          </a:p>
          <a:p>
            <a:endParaRPr lang="en-US" sz="2400" dirty="0" smtClean="0"/>
          </a:p>
          <a:p>
            <a:pPr marL="109537" indent="0">
              <a:buNone/>
            </a:pPr>
            <a:endParaRPr lang="en-GB" sz="2200" dirty="0" smtClean="0"/>
          </a:p>
          <a:p>
            <a:pPr marL="109537" indent="0">
              <a:buNone/>
            </a:pPr>
            <a:endParaRPr lang="en-GB" dirty="0"/>
          </a:p>
        </p:txBody>
      </p:sp>
      <p:sp>
        <p:nvSpPr>
          <p:cNvPr id="3" name="Title 2"/>
          <p:cNvSpPr>
            <a:spLocks noGrp="1"/>
          </p:cNvSpPr>
          <p:nvPr>
            <p:ph type="title"/>
          </p:nvPr>
        </p:nvSpPr>
        <p:spPr>
          <a:xfrm>
            <a:off x="1907704" y="0"/>
            <a:ext cx="5904656" cy="908720"/>
          </a:xfrm>
        </p:spPr>
        <p:txBody>
          <a:bodyPr>
            <a:normAutofit/>
          </a:bodyPr>
          <a:lstStyle/>
          <a:p>
            <a:pPr algn="ctr"/>
            <a:r>
              <a:rPr lang="en-GB" sz="3200" b="0" dirty="0" smtClean="0">
                <a:effectLst/>
              </a:rPr>
              <a:t>More Activities on SCW ….</a:t>
            </a:r>
            <a:endParaRPr lang="en-GB" sz="3200" b="0" dirty="0">
              <a:effectLst/>
            </a:endParaRPr>
          </a:p>
        </p:txBody>
      </p:sp>
      <p:pic>
        <p:nvPicPr>
          <p:cNvPr id="6" name="Picture 5"/>
          <p:cNvPicPr/>
          <p:nvPr/>
        </p:nvPicPr>
        <p:blipFill>
          <a:blip r:embed="rId3" cstate="email">
            <a:lum bright="10000" contrast="-13000"/>
            <a:extLst>
              <a:ext uri="{28A0092B-C50C-407E-A947-70E740481C1C}">
                <a14:useLocalDpi xmlns:a14="http://schemas.microsoft.com/office/drawing/2010/main"/>
              </a:ext>
            </a:extLst>
          </a:blip>
          <a:srcRect/>
          <a:stretch>
            <a:fillRect/>
          </a:stretch>
        </p:blipFill>
        <p:spPr bwMode="auto">
          <a:xfrm rot="980167">
            <a:off x="6272041" y="1262632"/>
            <a:ext cx="1719654" cy="15827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6711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124744"/>
            <a:ext cx="8496944" cy="4525962"/>
          </a:xfrm>
        </p:spPr>
        <p:txBody>
          <a:bodyPr/>
          <a:lstStyle/>
          <a:p>
            <a:r>
              <a:rPr lang="en-GB" sz="2400" dirty="0" smtClean="0">
                <a:solidFill>
                  <a:schemeClr val="tx1">
                    <a:lumMod val="75000"/>
                    <a:lumOff val="25000"/>
                  </a:schemeClr>
                </a:solidFill>
              </a:rPr>
              <a:t>12 – 18 Nov, </a:t>
            </a:r>
            <a:r>
              <a:rPr lang="en-GB" sz="2400" dirty="0" smtClean="0">
                <a:solidFill>
                  <a:schemeClr val="accent1">
                    <a:lumMod val="75000"/>
                  </a:schemeClr>
                </a:solidFill>
              </a:rPr>
              <a:t>Moving Therapy </a:t>
            </a:r>
            <a:r>
              <a:rPr lang="en-GB" sz="2400" dirty="0" smtClean="0">
                <a:solidFill>
                  <a:schemeClr val="tx1">
                    <a:lumMod val="75000"/>
                    <a:lumOff val="25000"/>
                  </a:schemeClr>
                </a:solidFill>
              </a:rPr>
              <a:t>presented by Margaret Coles (retired NHS community therapist)  in Cambridgeshire libraries </a:t>
            </a:r>
          </a:p>
          <a:p>
            <a:pPr marL="109537" indent="0">
              <a:buNone/>
            </a:pPr>
            <a:endParaRPr lang="en-GB" sz="2400" dirty="0" smtClean="0">
              <a:solidFill>
                <a:schemeClr val="tx1">
                  <a:lumMod val="75000"/>
                  <a:lumOff val="25000"/>
                </a:schemeClr>
              </a:solidFill>
            </a:endParaRPr>
          </a:p>
          <a:p>
            <a:r>
              <a:rPr lang="en-GB" sz="2400" dirty="0" smtClean="0">
                <a:solidFill>
                  <a:schemeClr val="tx1">
                    <a:lumMod val="75000"/>
                    <a:lumOff val="25000"/>
                  </a:schemeClr>
                </a:solidFill>
              </a:rPr>
              <a:t>12 – 18 </a:t>
            </a:r>
            <a:r>
              <a:rPr lang="en-GB" sz="2400" dirty="0" smtClean="0">
                <a:solidFill>
                  <a:schemeClr val="accent1">
                    <a:lumMod val="75000"/>
                  </a:schemeClr>
                </a:solidFill>
              </a:rPr>
              <a:t>NHS North West </a:t>
            </a:r>
            <a:r>
              <a:rPr lang="en-GB" sz="2400" dirty="0" smtClean="0">
                <a:solidFill>
                  <a:schemeClr val="tx1">
                    <a:lumMod val="75000"/>
                    <a:lumOff val="25000"/>
                  </a:schemeClr>
                </a:solidFill>
              </a:rPr>
              <a:t>are showing a SCW power point presentation on monitors in their receptions and staff rooms. </a:t>
            </a:r>
          </a:p>
          <a:p>
            <a:pPr marL="109537" indent="0">
              <a:buNone/>
            </a:pPr>
            <a:endParaRPr lang="en-GB" sz="2400" dirty="0" smtClean="0">
              <a:solidFill>
                <a:schemeClr val="tx1">
                  <a:lumMod val="75000"/>
                  <a:lumOff val="25000"/>
                </a:schemeClr>
              </a:solidFill>
            </a:endParaRPr>
          </a:p>
          <a:p>
            <a:r>
              <a:rPr lang="en-GB" sz="2400" dirty="0" smtClean="0">
                <a:solidFill>
                  <a:schemeClr val="tx1">
                    <a:lumMod val="75000"/>
                    <a:lumOff val="25000"/>
                  </a:schemeClr>
                </a:solidFill>
              </a:rPr>
              <a:t>12 – 18 </a:t>
            </a:r>
            <a:r>
              <a:rPr lang="en-GB" sz="2400" dirty="0" err="1" smtClean="0">
                <a:solidFill>
                  <a:schemeClr val="accent1">
                    <a:lumMod val="75000"/>
                  </a:schemeClr>
                </a:solidFill>
              </a:rPr>
              <a:t>Sedem</a:t>
            </a:r>
            <a:r>
              <a:rPr lang="en-GB" sz="2400" dirty="0" smtClean="0">
                <a:solidFill>
                  <a:schemeClr val="accent1">
                    <a:lumMod val="75000"/>
                  </a:schemeClr>
                </a:solidFill>
              </a:rPr>
              <a:t> Pharmacies </a:t>
            </a:r>
            <a:r>
              <a:rPr lang="en-GB" sz="2400" dirty="0" smtClean="0">
                <a:solidFill>
                  <a:schemeClr val="tx1">
                    <a:lumMod val="75000"/>
                    <a:lumOff val="25000"/>
                  </a:schemeClr>
                </a:solidFill>
              </a:rPr>
              <a:t>in Liverpool are making a special effort to speak to customers about self care advice and will be distributing leaflets in their 9 stores. </a:t>
            </a:r>
          </a:p>
          <a:p>
            <a:endParaRPr lang="en-GB" sz="2400" dirty="0">
              <a:solidFill>
                <a:schemeClr val="tx1">
                  <a:lumMod val="75000"/>
                  <a:lumOff val="25000"/>
                </a:schemeClr>
              </a:solidFill>
            </a:endParaRPr>
          </a:p>
          <a:p>
            <a:r>
              <a:rPr lang="en-GB" sz="2400" dirty="0" smtClean="0">
                <a:solidFill>
                  <a:schemeClr val="accent1">
                    <a:lumMod val="75000"/>
                  </a:schemeClr>
                </a:solidFill>
              </a:rPr>
              <a:t>NPA and NHS Choices </a:t>
            </a:r>
            <a:r>
              <a:rPr lang="en-GB" sz="2400" dirty="0" smtClean="0">
                <a:solidFill>
                  <a:schemeClr val="tx1">
                    <a:lumMod val="75000"/>
                    <a:lumOff val="25000"/>
                  </a:schemeClr>
                </a:solidFill>
              </a:rPr>
              <a:t>are supporting SCW on their websites</a:t>
            </a:r>
          </a:p>
          <a:p>
            <a:endParaRPr lang="en-GB" dirty="0" smtClean="0"/>
          </a:p>
          <a:p>
            <a:endParaRPr lang="en-GB" dirty="0" smtClean="0"/>
          </a:p>
          <a:p>
            <a:endParaRPr lang="en-GB" dirty="0" smtClean="0"/>
          </a:p>
          <a:p>
            <a:endParaRPr lang="en-GB" dirty="0" smtClean="0"/>
          </a:p>
          <a:p>
            <a:endParaRPr lang="en-GB" dirty="0" smtClean="0"/>
          </a:p>
          <a:p>
            <a:endParaRPr lang="en-GB" dirty="0" smtClean="0"/>
          </a:p>
        </p:txBody>
      </p:sp>
      <p:sp>
        <p:nvSpPr>
          <p:cNvPr id="3" name="Title 2"/>
          <p:cNvSpPr>
            <a:spLocks noGrp="1"/>
          </p:cNvSpPr>
          <p:nvPr>
            <p:ph type="title"/>
          </p:nvPr>
        </p:nvSpPr>
        <p:spPr>
          <a:xfrm>
            <a:off x="467544" y="188640"/>
            <a:ext cx="8229600" cy="864096"/>
          </a:xfrm>
        </p:spPr>
        <p:txBody>
          <a:bodyPr>
            <a:normAutofit/>
          </a:bodyPr>
          <a:lstStyle/>
          <a:p>
            <a:pPr algn="ctr"/>
            <a:r>
              <a:rPr lang="en-GB" sz="3200" b="0" dirty="0" smtClean="0">
                <a:effectLst/>
              </a:rPr>
              <a:t>And more …..</a:t>
            </a:r>
            <a:endParaRPr lang="en-GB" sz="3200" b="0" dirty="0">
              <a:effectLst/>
            </a:endParaRPr>
          </a:p>
        </p:txBody>
      </p:sp>
    </p:spTree>
    <p:extLst>
      <p:ext uri="{BB962C8B-B14F-4D97-AF65-F5344CB8AC3E}">
        <p14:creationId xmlns:p14="http://schemas.microsoft.com/office/powerpoint/2010/main" val="3698814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196752"/>
            <a:ext cx="7272808" cy="4392959"/>
          </a:xfrm>
        </p:spPr>
        <p:txBody>
          <a:bodyPr/>
          <a:lstStyle/>
          <a:p>
            <a:r>
              <a:rPr lang="en-GB" sz="2400" dirty="0">
                <a:solidFill>
                  <a:schemeClr val="tx1">
                    <a:lumMod val="65000"/>
                    <a:lumOff val="35000"/>
                  </a:schemeClr>
                </a:solidFill>
              </a:rPr>
              <a:t>14 Nov - </a:t>
            </a:r>
            <a:r>
              <a:rPr lang="en-GB" sz="2400" dirty="0">
                <a:solidFill>
                  <a:schemeClr val="accent1">
                    <a:lumMod val="75000"/>
                  </a:schemeClr>
                </a:solidFill>
              </a:rPr>
              <a:t>NHS Kent and Medway </a:t>
            </a:r>
            <a:r>
              <a:rPr lang="en-GB" sz="2400" dirty="0">
                <a:solidFill>
                  <a:schemeClr val="tx1">
                    <a:lumMod val="65000"/>
                    <a:lumOff val="35000"/>
                  </a:schemeClr>
                </a:solidFill>
              </a:rPr>
              <a:t>are holding a “drop-in” event with health experts giving advice to </a:t>
            </a:r>
            <a:r>
              <a:rPr lang="en-GB" sz="2400" dirty="0" smtClean="0">
                <a:solidFill>
                  <a:schemeClr val="tx1">
                    <a:lumMod val="65000"/>
                    <a:lumOff val="35000"/>
                  </a:schemeClr>
                </a:solidFill>
              </a:rPr>
              <a:t>shoppers</a:t>
            </a:r>
          </a:p>
          <a:p>
            <a:pPr marL="109537" indent="0">
              <a:buNone/>
            </a:pPr>
            <a:endParaRPr lang="en-GB" sz="2400" dirty="0">
              <a:solidFill>
                <a:schemeClr val="tx1">
                  <a:lumMod val="65000"/>
                  <a:lumOff val="35000"/>
                </a:schemeClr>
              </a:solidFill>
            </a:endParaRPr>
          </a:p>
          <a:p>
            <a:r>
              <a:rPr lang="en-GB" sz="2400" dirty="0" smtClean="0">
                <a:solidFill>
                  <a:schemeClr val="tx1">
                    <a:lumMod val="65000"/>
                    <a:lumOff val="35000"/>
                  </a:schemeClr>
                </a:solidFill>
              </a:rPr>
              <a:t>15 </a:t>
            </a:r>
            <a:r>
              <a:rPr lang="en-GB" sz="2400" dirty="0">
                <a:solidFill>
                  <a:schemeClr val="tx1">
                    <a:lumMod val="65000"/>
                    <a:lumOff val="35000"/>
                  </a:schemeClr>
                </a:solidFill>
              </a:rPr>
              <a:t>Nov – </a:t>
            </a:r>
            <a:r>
              <a:rPr lang="en-GB" sz="2400" dirty="0">
                <a:solidFill>
                  <a:schemeClr val="accent1">
                    <a:lumMod val="75000"/>
                  </a:schemeClr>
                </a:solidFill>
              </a:rPr>
              <a:t>EPP</a:t>
            </a:r>
            <a:r>
              <a:rPr lang="en-GB" sz="2400" dirty="0">
                <a:solidFill>
                  <a:schemeClr val="tx1">
                    <a:lumMod val="65000"/>
                    <a:lumOff val="35000"/>
                  </a:schemeClr>
                </a:solidFill>
              </a:rPr>
              <a:t> Celebratory Event, Self Care Forum member Dr John Chisholm CBE will be presenting the Forum’s </a:t>
            </a:r>
            <a:r>
              <a:rPr lang="en-GB" sz="2400" dirty="0" smtClean="0">
                <a:solidFill>
                  <a:schemeClr val="tx1">
                    <a:lumMod val="65000"/>
                    <a:lumOff val="35000"/>
                  </a:schemeClr>
                </a:solidFill>
              </a:rPr>
              <a:t>work</a:t>
            </a:r>
          </a:p>
          <a:p>
            <a:pPr marL="109537" indent="0">
              <a:buNone/>
            </a:pPr>
            <a:endParaRPr lang="en-GB" sz="2400" dirty="0" smtClean="0">
              <a:solidFill>
                <a:schemeClr val="tx1">
                  <a:lumMod val="65000"/>
                  <a:lumOff val="35000"/>
                </a:schemeClr>
              </a:solidFill>
            </a:endParaRPr>
          </a:p>
          <a:p>
            <a:r>
              <a:rPr lang="en-GB" sz="2400" dirty="0" smtClean="0">
                <a:solidFill>
                  <a:schemeClr val="tx1">
                    <a:lumMod val="65000"/>
                    <a:lumOff val="35000"/>
                  </a:schemeClr>
                </a:solidFill>
              </a:rPr>
              <a:t>16 Nov, </a:t>
            </a:r>
            <a:r>
              <a:rPr lang="en-GB" sz="2400" dirty="0" smtClean="0">
                <a:solidFill>
                  <a:schemeClr val="accent1">
                    <a:lumMod val="75000"/>
                  </a:schemeClr>
                </a:solidFill>
              </a:rPr>
              <a:t>NHS Pennine Care </a:t>
            </a:r>
            <a:r>
              <a:rPr lang="en-GB" sz="2400" dirty="0" smtClean="0">
                <a:solidFill>
                  <a:schemeClr val="tx1">
                    <a:lumMod val="65000"/>
                    <a:lumOff val="35000"/>
                  </a:schemeClr>
                </a:solidFill>
              </a:rPr>
              <a:t>are holding a drop-in centre at Voluntary Action Oldham  giving advice to people on how to look after themselves.</a:t>
            </a:r>
          </a:p>
          <a:p>
            <a:endParaRPr lang="en-GB" dirty="0" smtClean="0"/>
          </a:p>
          <a:p>
            <a:endParaRPr lang="en-GB" dirty="0" smtClean="0"/>
          </a:p>
          <a:p>
            <a:endParaRPr lang="en-GB" dirty="0"/>
          </a:p>
          <a:p>
            <a:endParaRPr lang="en-GB" dirty="0"/>
          </a:p>
        </p:txBody>
      </p:sp>
      <p:sp>
        <p:nvSpPr>
          <p:cNvPr id="3" name="Title 2"/>
          <p:cNvSpPr>
            <a:spLocks noGrp="1"/>
          </p:cNvSpPr>
          <p:nvPr>
            <p:ph type="title"/>
          </p:nvPr>
        </p:nvSpPr>
        <p:spPr>
          <a:xfrm>
            <a:off x="395536" y="116632"/>
            <a:ext cx="8229600" cy="936104"/>
          </a:xfrm>
        </p:spPr>
        <p:txBody>
          <a:bodyPr>
            <a:normAutofit/>
          </a:bodyPr>
          <a:lstStyle/>
          <a:p>
            <a:pPr algn="ctr"/>
            <a:r>
              <a:rPr lang="en-GB" sz="3200" b="0" dirty="0" smtClean="0">
                <a:effectLst/>
              </a:rPr>
              <a:t>And More …..</a:t>
            </a:r>
            <a:endParaRPr lang="en-GB" sz="3200" b="0" dirty="0">
              <a:effectLs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39970" y="1988840"/>
            <a:ext cx="1724326" cy="2304256"/>
          </a:xfrm>
          <a:prstGeom prst="rect">
            <a:avLst/>
          </a:prstGeom>
        </p:spPr>
      </p:pic>
    </p:spTree>
    <p:extLst>
      <p:ext uri="{BB962C8B-B14F-4D97-AF65-F5344CB8AC3E}">
        <p14:creationId xmlns:p14="http://schemas.microsoft.com/office/powerpoint/2010/main" val="1768543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052736"/>
            <a:ext cx="8229600" cy="4525962"/>
          </a:xfrm>
        </p:spPr>
        <p:txBody>
          <a:bodyPr/>
          <a:lstStyle/>
          <a:p>
            <a:pPr lvl="0"/>
            <a:r>
              <a:rPr lang="en-GB" sz="2400" dirty="0">
                <a:solidFill>
                  <a:schemeClr val="tx1">
                    <a:lumMod val="75000"/>
                    <a:lumOff val="25000"/>
                  </a:schemeClr>
                </a:solidFill>
              </a:rPr>
              <a:t>12-14 </a:t>
            </a:r>
            <a:r>
              <a:rPr lang="en-GB" sz="2400" dirty="0" smtClean="0">
                <a:solidFill>
                  <a:schemeClr val="tx1">
                    <a:lumMod val="75000"/>
                    <a:lumOff val="25000"/>
                  </a:schemeClr>
                </a:solidFill>
              </a:rPr>
              <a:t>Nov, </a:t>
            </a:r>
            <a:r>
              <a:rPr lang="en-GB" sz="2400" dirty="0" smtClean="0">
                <a:solidFill>
                  <a:schemeClr val="accent1">
                    <a:lumMod val="75000"/>
                  </a:schemeClr>
                </a:solidFill>
              </a:rPr>
              <a:t>International </a:t>
            </a:r>
            <a:r>
              <a:rPr lang="en-GB" sz="2400" dirty="0" err="1">
                <a:solidFill>
                  <a:schemeClr val="accent1">
                    <a:lumMod val="75000"/>
                  </a:schemeClr>
                </a:solidFill>
              </a:rPr>
              <a:t>Telecare</a:t>
            </a:r>
            <a:r>
              <a:rPr lang="en-GB" sz="2400" dirty="0">
                <a:solidFill>
                  <a:schemeClr val="accent1">
                    <a:lumMod val="75000"/>
                  </a:schemeClr>
                </a:solidFill>
              </a:rPr>
              <a:t> Services Association </a:t>
            </a:r>
            <a:r>
              <a:rPr lang="en-GB" sz="2400" dirty="0">
                <a:solidFill>
                  <a:schemeClr val="tx1">
                    <a:lumMod val="75000"/>
                    <a:lumOff val="25000"/>
                  </a:schemeClr>
                </a:solidFill>
              </a:rPr>
              <a:t>Annual Conference </a:t>
            </a:r>
            <a:r>
              <a:rPr lang="en-GB" sz="2400" b="1" dirty="0" smtClean="0">
                <a:solidFill>
                  <a:schemeClr val="tx1">
                    <a:lumMod val="75000"/>
                    <a:lumOff val="25000"/>
                  </a:schemeClr>
                </a:solidFill>
              </a:rPr>
              <a:t>-</a:t>
            </a:r>
            <a:r>
              <a:rPr lang="en-GB" sz="2400" dirty="0" smtClean="0">
                <a:solidFill>
                  <a:schemeClr val="tx1">
                    <a:lumMod val="75000"/>
                    <a:lumOff val="25000"/>
                  </a:schemeClr>
                </a:solidFill>
              </a:rPr>
              <a:t>- Norman </a:t>
            </a:r>
            <a:r>
              <a:rPr lang="en-GB" sz="2400" dirty="0">
                <a:solidFill>
                  <a:schemeClr val="tx1">
                    <a:lumMod val="75000"/>
                    <a:lumOff val="25000"/>
                  </a:schemeClr>
                </a:solidFill>
              </a:rPr>
              <a:t>Lamb MP </a:t>
            </a:r>
            <a:r>
              <a:rPr lang="en-GB" sz="2400" dirty="0" smtClean="0">
                <a:solidFill>
                  <a:schemeClr val="tx1">
                    <a:lumMod val="75000"/>
                    <a:lumOff val="25000"/>
                  </a:schemeClr>
                </a:solidFill>
              </a:rPr>
              <a:t>will highlight </a:t>
            </a:r>
            <a:r>
              <a:rPr lang="en-GB" sz="2400" dirty="0">
                <a:solidFill>
                  <a:schemeClr val="tx1">
                    <a:lumMod val="75000"/>
                    <a:lumOff val="25000"/>
                  </a:schemeClr>
                </a:solidFill>
              </a:rPr>
              <a:t>the key role </a:t>
            </a:r>
            <a:r>
              <a:rPr lang="en-GB" sz="2400" dirty="0" err="1">
                <a:solidFill>
                  <a:schemeClr val="tx1">
                    <a:lumMod val="75000"/>
                    <a:lumOff val="25000"/>
                  </a:schemeClr>
                </a:solidFill>
              </a:rPr>
              <a:t>telecare</a:t>
            </a:r>
            <a:r>
              <a:rPr lang="en-GB" sz="2400" dirty="0">
                <a:solidFill>
                  <a:schemeClr val="tx1">
                    <a:lumMod val="75000"/>
                    <a:lumOff val="25000"/>
                  </a:schemeClr>
                </a:solidFill>
              </a:rPr>
              <a:t> and </a:t>
            </a:r>
            <a:r>
              <a:rPr lang="en-GB" sz="2400" dirty="0" err="1">
                <a:solidFill>
                  <a:schemeClr val="tx1">
                    <a:lumMod val="75000"/>
                    <a:lumOff val="25000"/>
                  </a:schemeClr>
                </a:solidFill>
              </a:rPr>
              <a:t>telehealth</a:t>
            </a:r>
            <a:r>
              <a:rPr lang="en-GB" sz="2400" dirty="0">
                <a:solidFill>
                  <a:schemeClr val="tx1">
                    <a:lumMod val="75000"/>
                    <a:lumOff val="25000"/>
                  </a:schemeClr>
                </a:solidFill>
              </a:rPr>
              <a:t> can play in transforming health and social care services.  </a:t>
            </a:r>
            <a:r>
              <a:rPr lang="en-GB" sz="2400" dirty="0" smtClean="0">
                <a:solidFill>
                  <a:schemeClr val="tx1">
                    <a:lumMod val="75000"/>
                    <a:lumOff val="25000"/>
                  </a:schemeClr>
                </a:solidFill>
              </a:rPr>
              <a:t>For </a:t>
            </a:r>
            <a:r>
              <a:rPr lang="en-GB" sz="2400" dirty="0">
                <a:solidFill>
                  <a:schemeClr val="tx1">
                    <a:lumMod val="75000"/>
                    <a:lumOff val="25000"/>
                  </a:schemeClr>
                </a:solidFill>
              </a:rPr>
              <a:t>more information, please visit </a:t>
            </a:r>
            <a:r>
              <a:rPr lang="en-GB" sz="2400" u="sng" dirty="0" smtClean="0">
                <a:solidFill>
                  <a:schemeClr val="tx1">
                    <a:lumMod val="75000"/>
                    <a:lumOff val="25000"/>
                  </a:schemeClr>
                </a:solidFill>
                <a:hlinkClick r:id="rId2"/>
              </a:rPr>
              <a:t>www.telecare.org.uk</a:t>
            </a:r>
            <a:endParaRPr lang="en-GB" sz="2400" u="sng" dirty="0" smtClean="0">
              <a:solidFill>
                <a:schemeClr val="tx1">
                  <a:lumMod val="75000"/>
                  <a:lumOff val="25000"/>
                </a:schemeClr>
              </a:solidFill>
            </a:endParaRPr>
          </a:p>
          <a:p>
            <a:pPr marL="109537" lvl="0" indent="0">
              <a:buNone/>
            </a:pPr>
            <a:endParaRPr lang="en-GB" sz="2400" dirty="0">
              <a:solidFill>
                <a:schemeClr val="tx1">
                  <a:lumMod val="75000"/>
                  <a:lumOff val="25000"/>
                </a:schemeClr>
              </a:solidFill>
            </a:endParaRPr>
          </a:p>
          <a:p>
            <a:pPr lvl="0"/>
            <a:r>
              <a:rPr lang="en-GB" sz="2400" dirty="0" smtClean="0">
                <a:solidFill>
                  <a:schemeClr val="tx1">
                    <a:lumMod val="75000"/>
                    <a:lumOff val="25000"/>
                  </a:schemeClr>
                </a:solidFill>
              </a:rPr>
              <a:t>14 Nov, </a:t>
            </a:r>
            <a:r>
              <a:rPr lang="en-GB" sz="2400" dirty="0" smtClean="0">
                <a:solidFill>
                  <a:schemeClr val="accent1">
                    <a:lumMod val="75000"/>
                  </a:schemeClr>
                </a:solidFill>
              </a:rPr>
              <a:t>Age </a:t>
            </a:r>
            <a:r>
              <a:rPr lang="en-GB" sz="2400" dirty="0">
                <a:solidFill>
                  <a:schemeClr val="accent1">
                    <a:lumMod val="75000"/>
                  </a:schemeClr>
                </a:solidFill>
              </a:rPr>
              <a:t>UK </a:t>
            </a:r>
            <a:r>
              <a:rPr lang="en-GB" sz="2400" dirty="0">
                <a:solidFill>
                  <a:schemeClr val="tx1">
                    <a:lumMod val="75000"/>
                    <a:lumOff val="25000"/>
                  </a:schemeClr>
                </a:solidFill>
              </a:rPr>
              <a:t>Conference - Living Well with a Long Term Condition </a:t>
            </a:r>
            <a:r>
              <a:rPr lang="en-GB" sz="2400" b="1" dirty="0" smtClean="0">
                <a:solidFill>
                  <a:schemeClr val="tx1">
                    <a:lumMod val="75000"/>
                    <a:lumOff val="25000"/>
                  </a:schemeClr>
                </a:solidFill>
              </a:rPr>
              <a:t>- </a:t>
            </a:r>
            <a:r>
              <a:rPr lang="en-GB" sz="2400" dirty="0">
                <a:solidFill>
                  <a:schemeClr val="tx1">
                    <a:lumMod val="75000"/>
                    <a:lumOff val="25000"/>
                  </a:schemeClr>
                </a:solidFill>
              </a:rPr>
              <a:t>this is another </a:t>
            </a:r>
            <a:r>
              <a:rPr lang="en-GB" sz="2400" dirty="0" smtClean="0">
                <a:solidFill>
                  <a:schemeClr val="tx1">
                    <a:lumMod val="75000"/>
                    <a:lumOff val="25000"/>
                  </a:schemeClr>
                </a:solidFill>
              </a:rPr>
              <a:t>chance to stimulate </a:t>
            </a:r>
            <a:r>
              <a:rPr lang="en-GB" sz="2400" dirty="0">
                <a:solidFill>
                  <a:schemeClr val="tx1">
                    <a:lumMod val="75000"/>
                    <a:lumOff val="25000"/>
                  </a:schemeClr>
                </a:solidFill>
              </a:rPr>
              <a:t>debate and share good practice in helping people to live life well with a long term condition, including the self care support available, to help people make more informed choices and have more control over their own health. For more information, please visit </a:t>
            </a:r>
            <a:r>
              <a:rPr lang="en-GB" sz="2400" u="sng" dirty="0">
                <a:solidFill>
                  <a:schemeClr val="tx1">
                    <a:lumMod val="75000"/>
                    <a:lumOff val="25000"/>
                  </a:schemeClr>
                </a:solidFill>
                <a:hlinkClick r:id="rId3"/>
              </a:rPr>
              <a:t>www.ageuk.co.uk</a:t>
            </a:r>
            <a:endParaRPr lang="en-GB" sz="2400" dirty="0">
              <a:solidFill>
                <a:schemeClr val="tx1">
                  <a:lumMod val="75000"/>
                  <a:lumOff val="25000"/>
                </a:schemeClr>
              </a:solidFill>
            </a:endParaRPr>
          </a:p>
          <a:p>
            <a:endParaRPr lang="en-GB" dirty="0"/>
          </a:p>
        </p:txBody>
      </p:sp>
      <p:sp>
        <p:nvSpPr>
          <p:cNvPr id="3" name="Title 2"/>
          <p:cNvSpPr>
            <a:spLocks noGrp="1"/>
          </p:cNvSpPr>
          <p:nvPr>
            <p:ph type="title"/>
          </p:nvPr>
        </p:nvSpPr>
        <p:spPr>
          <a:xfrm>
            <a:off x="395536" y="116632"/>
            <a:ext cx="8229600" cy="936104"/>
          </a:xfrm>
        </p:spPr>
        <p:txBody>
          <a:bodyPr>
            <a:normAutofit/>
          </a:bodyPr>
          <a:lstStyle/>
          <a:p>
            <a:pPr algn="ctr"/>
            <a:r>
              <a:rPr lang="en-GB" sz="3200" b="0" dirty="0" smtClean="0">
                <a:effectLst/>
              </a:rPr>
              <a:t>And More …..</a:t>
            </a:r>
            <a:endParaRPr lang="en-GB" sz="3200" b="0" dirty="0">
              <a:effectLst/>
            </a:endParaRPr>
          </a:p>
        </p:txBody>
      </p:sp>
    </p:spTree>
    <p:extLst>
      <p:ext uri="{BB962C8B-B14F-4D97-AF65-F5344CB8AC3E}">
        <p14:creationId xmlns:p14="http://schemas.microsoft.com/office/powerpoint/2010/main" val="3379479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124744"/>
            <a:ext cx="8748464" cy="5112568"/>
          </a:xfrm>
        </p:spPr>
        <p:txBody>
          <a:bodyPr/>
          <a:lstStyle/>
          <a:p>
            <a:r>
              <a:rPr lang="en-US" sz="2400" dirty="0" smtClean="0"/>
              <a:t>A campaign to promote self care for common illnesses and long term conditions by asking people to take the “medicine cabinet challenge” will launch during SCW.</a:t>
            </a:r>
          </a:p>
          <a:p>
            <a:pPr marL="109537" indent="0">
              <a:buNone/>
            </a:pPr>
            <a:endParaRPr lang="en-US" sz="2400" dirty="0" smtClean="0"/>
          </a:p>
          <a:p>
            <a:r>
              <a:rPr lang="en-US" sz="2400" dirty="0" smtClean="0"/>
              <a:t>The </a:t>
            </a:r>
            <a:r>
              <a:rPr lang="en-US" sz="2400" b="1" dirty="0">
                <a:solidFill>
                  <a:schemeClr val="accent3"/>
                </a:solidFill>
              </a:rPr>
              <a:t>Medicine Cabinet Challenge </a:t>
            </a:r>
            <a:r>
              <a:rPr lang="en-US" sz="2400" dirty="0" smtClean="0"/>
              <a:t>asks consumers </a:t>
            </a:r>
            <a:r>
              <a:rPr lang="en-US" sz="2400" dirty="0"/>
              <a:t>to </a:t>
            </a:r>
            <a:r>
              <a:rPr lang="en-US" sz="2400" dirty="0" smtClean="0"/>
              <a:t>sort </a:t>
            </a:r>
            <a:r>
              <a:rPr lang="en-US" sz="2400" dirty="0"/>
              <a:t>out their own medicine </a:t>
            </a:r>
            <a:r>
              <a:rPr lang="en-US" sz="2400" dirty="0" smtClean="0"/>
              <a:t>cabinet</a:t>
            </a:r>
          </a:p>
          <a:p>
            <a:pPr marL="109537" indent="0">
              <a:buNone/>
            </a:pPr>
            <a:endParaRPr lang="en-US" sz="2400" dirty="0"/>
          </a:p>
          <a:p>
            <a:r>
              <a:rPr lang="en-US" sz="2400" dirty="0" smtClean="0"/>
              <a:t>It aims to encourage </a:t>
            </a:r>
            <a:r>
              <a:rPr lang="en-US" sz="2400" dirty="0"/>
              <a:t>audiences to get their medicine cabinet in order before the </a:t>
            </a:r>
            <a:r>
              <a:rPr lang="en-US" sz="2400" b="1" dirty="0">
                <a:solidFill>
                  <a:schemeClr val="accent6">
                    <a:lumMod val="50000"/>
                  </a:schemeClr>
                </a:solidFill>
              </a:rPr>
              <a:t>coughs and colds </a:t>
            </a:r>
            <a:r>
              <a:rPr lang="en-US" sz="2400" b="1" dirty="0" smtClean="0">
                <a:solidFill>
                  <a:schemeClr val="accent6">
                    <a:lumMod val="50000"/>
                  </a:schemeClr>
                </a:solidFill>
              </a:rPr>
              <a:t>season</a:t>
            </a:r>
          </a:p>
          <a:p>
            <a:pPr marL="109537" indent="0">
              <a:buNone/>
            </a:pPr>
            <a:endParaRPr lang="en-US" sz="2400" b="1" dirty="0">
              <a:solidFill>
                <a:schemeClr val="accent6">
                  <a:lumMod val="50000"/>
                </a:schemeClr>
              </a:solidFill>
            </a:endParaRPr>
          </a:p>
          <a:p>
            <a:r>
              <a:rPr lang="en-US" sz="2400" dirty="0" smtClean="0"/>
              <a:t>And drive </a:t>
            </a:r>
            <a:r>
              <a:rPr lang="en-US" sz="2400" dirty="0"/>
              <a:t>the message home about the importance of self care  for those with </a:t>
            </a:r>
            <a:r>
              <a:rPr lang="en-US" sz="2400" b="1" dirty="0">
                <a:solidFill>
                  <a:schemeClr val="accent6">
                    <a:lumMod val="50000"/>
                  </a:schemeClr>
                </a:solidFill>
              </a:rPr>
              <a:t>long-term conditions</a:t>
            </a:r>
            <a:r>
              <a:rPr lang="en-US" sz="2400" dirty="0"/>
              <a:t> and who are taking long-term medication</a:t>
            </a:r>
          </a:p>
          <a:p>
            <a:endParaRPr lang="en-GB" sz="2400" dirty="0"/>
          </a:p>
        </p:txBody>
      </p:sp>
      <p:sp>
        <p:nvSpPr>
          <p:cNvPr id="3" name="Title 2"/>
          <p:cNvSpPr>
            <a:spLocks noGrp="1"/>
          </p:cNvSpPr>
          <p:nvPr>
            <p:ph type="title"/>
          </p:nvPr>
        </p:nvSpPr>
        <p:spPr>
          <a:xfrm>
            <a:off x="539552" y="0"/>
            <a:ext cx="8229600" cy="1143000"/>
          </a:xfrm>
        </p:spPr>
        <p:txBody>
          <a:bodyPr>
            <a:normAutofit/>
          </a:bodyPr>
          <a:lstStyle/>
          <a:p>
            <a:pPr algn="ctr"/>
            <a:r>
              <a:rPr lang="en-GB" sz="3200" b="0" dirty="0" smtClean="0">
                <a:effectLst/>
              </a:rPr>
              <a:t>Medicine Cabinet Challenge</a:t>
            </a:r>
            <a:endParaRPr lang="en-GB" sz="3200" b="0" dirty="0">
              <a:effectLst/>
            </a:endParaRPr>
          </a:p>
        </p:txBody>
      </p:sp>
    </p:spTree>
    <p:extLst>
      <p:ext uri="{BB962C8B-B14F-4D97-AF65-F5344CB8AC3E}">
        <p14:creationId xmlns:p14="http://schemas.microsoft.com/office/powerpoint/2010/main" val="15359697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2510</TotalTime>
  <Words>1140</Words>
  <Application>Microsoft Office PowerPoint</Application>
  <PresentationFormat>On-screen Show (4:3)</PresentationFormat>
  <Paragraphs>144</Paragraphs>
  <Slides>18</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Concourse</vt:lpstr>
      <vt:lpstr>MSPhotoEd.3</vt:lpstr>
      <vt:lpstr>Self Care Week 2012 Newsletter – 2nd Edition</vt:lpstr>
      <vt:lpstr>What’s in this edition of the SCW newsletter?</vt:lpstr>
      <vt:lpstr>    Self Care Week 2012 </vt:lpstr>
      <vt:lpstr>Activities for Self Care Week</vt:lpstr>
      <vt:lpstr>More Activities on SCW ….</vt:lpstr>
      <vt:lpstr>And more …..</vt:lpstr>
      <vt:lpstr>And More …..</vt:lpstr>
      <vt:lpstr>And More …..</vt:lpstr>
      <vt:lpstr>Medicine Cabinet Challenge</vt:lpstr>
      <vt:lpstr>5 – 12th November Ask Your Pharmacist Week</vt:lpstr>
      <vt:lpstr>Care and Support Minister Launches SCW</vt:lpstr>
      <vt:lpstr>Healthy Ageing in Warrington</vt:lpstr>
      <vt:lpstr>PowerPoint Presentation</vt:lpstr>
      <vt:lpstr>PowerPoint Presentation</vt:lpstr>
      <vt:lpstr>More on Resources ….</vt:lpstr>
      <vt:lpstr>PowerPoint Presentation</vt:lpstr>
      <vt:lpstr>Who is Getting Involved in SCW?</vt:lpstr>
      <vt:lpstr>What are you doing?</vt:lpstr>
    </vt:vector>
  </TitlesOfParts>
  <Company>PAGB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Self Care Forum</dc:title>
  <dc:creator>Gopa Mitra</dc:creator>
  <cp:lastModifiedBy>Any Authorised User</cp:lastModifiedBy>
  <cp:revision>236</cp:revision>
  <dcterms:created xsi:type="dcterms:W3CDTF">2012-05-01T13:42:50Z</dcterms:created>
  <dcterms:modified xsi:type="dcterms:W3CDTF">2012-11-12T11:43:04Z</dcterms:modified>
</cp:coreProperties>
</file>