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notesMasterIdLst>
    <p:notesMasterId r:id="rId13"/>
  </p:notesMasterIdLst>
  <p:sldIdLst>
    <p:sldId id="264" r:id="rId5"/>
    <p:sldId id="2144446222" r:id="rId6"/>
    <p:sldId id="314" r:id="rId7"/>
    <p:sldId id="275" r:id="rId8"/>
    <p:sldId id="2144446225" r:id="rId9"/>
    <p:sldId id="2144446224" r:id="rId10"/>
    <p:sldId id="296" r:id="rId11"/>
    <p:sldId id="30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E6C5779-3CD1-4E62-BA7D-0F81DECB635E}">
          <p14:sldIdLst>
            <p14:sldId id="264"/>
            <p14:sldId id="2144446222"/>
            <p14:sldId id="314"/>
            <p14:sldId id="275"/>
            <p14:sldId id="2144446225"/>
            <p14:sldId id="2144446224"/>
            <p14:sldId id="296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B972AA-D7B6-1D0B-A4B1-93ECD2532A16}" name="Libby Whittaker SCF" initials="LW" userId="S::libby.whittaker@selfcareforum.org::4b23de37-3ccd-476e-9e6e-dd139e1b29c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28A015-3A12-40AA-BD9C-49B4D3AEDD9E}" v="12" dt="2025-03-12T14:13:27.4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3" autoAdjust="0"/>
    <p:restoredTop sz="79788" autoAdjust="0"/>
  </p:normalViewPr>
  <p:slideViewPr>
    <p:cSldViewPr snapToGrid="0">
      <p:cViewPr varScale="1">
        <p:scale>
          <a:sx n="84" d="100"/>
          <a:sy n="84" d="100"/>
        </p:scale>
        <p:origin x="14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3EB4A-000D-4812-ABDA-876F41AE173C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699C5-43FC-4D9A-BB1B-1908F9F8B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76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699C5-43FC-4D9A-BB1B-1908F9F8BCD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008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699C5-43FC-4D9A-BB1B-1908F9F8BCD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436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699C5-43FC-4D9A-BB1B-1908F9F8BCD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190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0B49B-B0CF-C1AE-87BC-DC0C0DF10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EE8E3-2C24-46BF-E166-B14F2D4D9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1CE3B-74AF-0000-0902-4632022C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6B5E0-064B-DBE0-4C22-B34C0BC96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140D8-9178-1A8B-D6D9-FF7F83A9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453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E476F-CF09-4F18-E9D6-8D9337547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CBECE9-FC3B-D8DA-56A7-2DD1E0EF8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27691-5775-3794-4603-33A874CA3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CAA9D-3137-77B7-5EDC-276DD36C2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76E29-5EA6-A444-4BFC-054420BC6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08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0DF730-019F-602B-4501-CF0053890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EE8DAA-4A51-086A-17CD-DA68D05D3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CBB40-942A-27C0-4F81-3D54E0A1A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B721F-5897-26C9-C862-DE07AC66A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D0171-512D-6D07-AF09-A800E45A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115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1EFF5419-9FC4-0C46-B1B0-DB902CF71DD2}"/>
              </a:ext>
            </a:extLst>
          </p:cNvPr>
          <p:cNvSpPr/>
          <p:nvPr userDrawn="1"/>
        </p:nvSpPr>
        <p:spPr>
          <a:xfrm>
            <a:off x="0" y="0"/>
            <a:ext cx="3221665" cy="6857998"/>
          </a:xfrm>
          <a:prstGeom prst="rect">
            <a:avLst/>
          </a:prstGeom>
          <a:gradFill flip="none" rotWithShape="1">
            <a:gsLst>
              <a:gs pos="0">
                <a:srgbClr val="506EAE">
                  <a:alpha val="62000"/>
                </a:srgbClr>
              </a:gs>
              <a:gs pos="100000">
                <a:srgbClr val="1D365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30C81C82-2CD3-1A01-713C-3E06BBF2C4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538" y="6160924"/>
            <a:ext cx="2463202" cy="48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4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A5009196-12F9-1871-FC29-E16C83036F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538" y="6160924"/>
            <a:ext cx="2463202" cy="48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7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C7FE0-674F-583D-029A-3D39FE85B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00EAD-862C-F630-2666-7CDBC217F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AD4B6-E4BC-957F-4347-EBCF85F8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E9EE0-0B63-5515-74D4-C46208154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2A3C6-CE37-D7AE-80D7-A92DC3E63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902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15193-818C-945F-32A5-B1D8F47E3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9DDFD-0DB9-0F34-75B8-DE489B397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600E5-16CF-5490-CF40-3D2E0370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5E3F0-0720-5DFC-DC8F-05D25CDA9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C8F19-0D9C-7B96-2019-2835E8C25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1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2BE0C-5268-B79D-0B9D-C1550EFA1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CBDFF-4B58-C5D7-CF09-01660E43E4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01CE3-48DC-193A-762C-9A5AC2152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6D88F-913A-7CD0-9D6A-84ABC36C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FDA44-C415-8A1E-E422-B70B3936B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2A185-1B2C-A3B2-5DF0-7A5C3BDAE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13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69A38-B50F-B8D1-37A7-8A4EF3654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CE606-0479-02C2-60A7-E52F1B726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C3718-9E2C-ADB2-37A2-F5D503ACF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08649A-919B-06F7-7E4E-899E797320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9F940-BF2A-39A7-C3BD-D586E58884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96B4D2-E825-3D66-1E33-F2FF9022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2CC0D5-9A65-D170-97ED-D5467CC1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2E631E-93E9-2E09-50FB-4B77DB4EE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2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7E7C5-3111-BA64-CAD3-9249E6520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C27793-5F34-83F0-322D-758BE17D0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835E0A-A0CA-B96D-4412-84ECF327C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5A6C0-D484-B85C-5B25-413154B4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34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63480F-3BF2-01A0-AEEB-0A7F34757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391674-470F-055B-C872-0CBC3CFF8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00539-1115-9CA4-A1DC-10C834C52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20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23D78-5E1A-6B30-5769-8A1EE6AC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671E9-032E-3ED5-2D9E-485B8A2AC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E53395-3AAE-2876-D363-E037C8563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311688-2D86-8EE9-C68F-32D1259D2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55B64-AF36-917C-F853-3DA9FE25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13980C-D179-F7F7-FB2C-26D8EC2C8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51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3FC23-0041-400B-B084-CD87161D1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FF4386-599E-DBF8-D093-8898F6906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3E909-2F31-40B2-F273-737D66822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451F6-4699-4EE2-3FC7-C69C82DE2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3940F-D3E7-A518-D26D-7DC089BF9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1B370-FF86-1708-0C12-11046DC37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95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C7C3FD-12A0-CE9E-350B-B436498D7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6EB17-56C3-1679-3095-472B9205A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64BDA-890C-53BC-2CF8-B008AB119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05534-F639-45DD-A789-DED815DB4117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D6480-F4C7-2657-5053-94363B191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9020F-C48F-23F7-3490-FB98DA151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69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91ABC-4AF8-B7EE-3639-FCAE408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52" y="514826"/>
            <a:ext cx="3281793" cy="5828347"/>
          </a:xfrm>
          <a:solidFill>
            <a:schemeClr val="accent2"/>
          </a:solidFill>
        </p:spPr>
        <p:txBody>
          <a:bodyPr vert="horz" lIns="91440" tIns="45720" rIns="91440" bIns="45720" rtlCol="0">
            <a:normAutofit fontScale="90000"/>
          </a:bodyPr>
          <a:lstStyle/>
          <a:p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About National</a:t>
            </a:r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Self-Care Week</a:t>
            </a:r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(17 – 23 November)</a:t>
            </a:r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b="1" dirty="0">
              <a:solidFill>
                <a:schemeClr val="bg1"/>
              </a:solidFill>
            </a:endParaRPr>
          </a:p>
          <a:p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EA5B82-8601-61C3-27A6-B17362C1D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10727" y="6356350"/>
            <a:ext cx="504623" cy="365125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76656D17-191C-4624-95EC-23666C436C75}" type="slidenum">
              <a:rPr lang="en-US">
                <a:solidFill>
                  <a:srgbClr val="FFFFFF">
                    <a:alpha val="70000"/>
                  </a:srgb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>
              <a:solidFill>
                <a:srgbClr val="FFFFFF">
                  <a:alpha val="70000"/>
                </a:srgbClr>
              </a:solidFill>
              <a:latin typeface="Calibri" panose="020F0502020204030204"/>
            </a:endParaRPr>
          </a:p>
        </p:txBody>
      </p:sp>
      <p:pic>
        <p:nvPicPr>
          <p:cNvPr id="6" name="Picture 5" descr="A heart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35B5B97-2EFA-D3B7-F6D6-352862DD69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449" y="514826"/>
            <a:ext cx="5115811" cy="4754404"/>
          </a:xfrm>
          <a:prstGeom prst="rect">
            <a:avLst/>
          </a:prstGeom>
        </p:spPr>
      </p:pic>
      <p:pic>
        <p:nvPicPr>
          <p:cNvPr id="9" name="Picture 8" descr="A blue and black text&#10;&#10;AI-generated content may be incorrect.">
            <a:extLst>
              <a:ext uri="{FF2B5EF4-FFF2-40B4-BE49-F238E27FC236}">
                <a16:creationId xmlns:a16="http://schemas.microsoft.com/office/drawing/2014/main" id="{6665AB8A-0C72-BE48-A319-3B6AE83C76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5372898"/>
            <a:ext cx="4626138" cy="72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7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5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962C881D-46BC-BE73-87AB-A1B55049B82C}"/>
              </a:ext>
            </a:extLst>
          </p:cNvPr>
          <p:cNvSpPr/>
          <p:nvPr/>
        </p:nvSpPr>
        <p:spPr>
          <a:xfrm>
            <a:off x="480060" y="325369"/>
            <a:ext cx="3276451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cap="all" spc="100" baseline="0" dirty="0">
                <a:latin typeface="+mj-lt"/>
                <a:ea typeface="+mj-ea"/>
                <a:cs typeface="+mj-cs"/>
              </a:rPr>
              <a:t>National Self-Care Week</a:t>
            </a:r>
            <a:endParaRPr lang="en-US" altLang="zh-CN" sz="43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20">
            <a:extLst>
              <a:ext uri="{FF2B5EF4-FFF2-40B4-BE49-F238E27FC236}">
                <a16:creationId xmlns:a16="http://schemas.microsoft.com/office/drawing/2014/main" id="{61A4F465-830B-7E40-A734-9F933E7557F8}"/>
              </a:ext>
            </a:extLst>
          </p:cNvPr>
          <p:cNvSpPr txBox="1"/>
          <p:nvPr/>
        </p:nvSpPr>
        <p:spPr>
          <a:xfrm>
            <a:off x="480060" y="2872899"/>
            <a:ext cx="3182691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300" dirty="0"/>
              <a:t>A national awareness week focusing on embedding support for self-care across communities, families and generations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3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 err="1"/>
              <a:t>Organised</a:t>
            </a:r>
            <a:r>
              <a:rPr lang="en-US" sz="1300" dirty="0"/>
              <a:t> by</a:t>
            </a:r>
            <a:r>
              <a:rPr lang="en-US" altLang="en-US" sz="1300" dirty="0"/>
              <a:t> the Self-Care Forum since 2011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3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300" dirty="0"/>
              <a:t>800+ organisations participate each year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3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300" dirty="0"/>
              <a:t>Supports people’s understanding of self-care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3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300" dirty="0"/>
              <a:t>Power of many voices joining under 1 message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3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300" dirty="0"/>
              <a:t>2024 theme is Mind &amp; Body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3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3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300" dirty="0"/>
          </a:p>
          <a:p>
            <a:pPr marL="879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pic>
        <p:nvPicPr>
          <p:cNvPr id="5" name="Picture 4" descr="A heart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38EBA4C-2D0C-0EC1-3E9F-6AA8285322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207" y="1230732"/>
            <a:ext cx="5115811" cy="475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29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矩形 5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4104B95F-270A-5CAC-E8FA-0917E3ED2B26}"/>
              </a:ext>
            </a:extLst>
          </p:cNvPr>
          <p:cNvSpPr/>
          <p:nvPr/>
        </p:nvSpPr>
        <p:spPr>
          <a:xfrm>
            <a:off x="473202" y="640080"/>
            <a:ext cx="3614166" cy="1481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kern="1200" cap="all" spc="1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the Self Care Forum?</a:t>
            </a:r>
            <a:endParaRPr lang="en-US" altLang="zh-CN" sz="33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372868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本框 20">
            <a:extLst>
              <a:ext uri="{FF2B5EF4-FFF2-40B4-BE49-F238E27FC236}">
                <a16:creationId xmlns:a16="http://schemas.microsoft.com/office/drawing/2014/main" id="{E17FEE8C-C768-1C35-775F-62A7BF32D14B}"/>
              </a:ext>
            </a:extLst>
          </p:cNvPr>
          <p:cNvSpPr txBox="1"/>
          <p:nvPr/>
        </p:nvSpPr>
        <p:spPr>
          <a:xfrm>
            <a:off x="221742" y="2642616"/>
            <a:ext cx="3865626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Small UK Charity – 17 board members  + 1 employee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Aim - further the reach of self-care and embed it in daily life</a:t>
            </a:r>
          </a:p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Raises awareness of self-care</a:t>
            </a:r>
          </a:p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Produces free resources for health organisations and health professionals</a:t>
            </a:r>
          </a:p>
          <a:p>
            <a:pPr marL="228600" fontAlgn="base"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Shares best self-care practise</a:t>
            </a:r>
          </a:p>
          <a:p>
            <a:pPr marL="228600" fontAlgn="base"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Collaborates with others passionate about self-care</a:t>
            </a:r>
          </a:p>
          <a:p>
            <a:pPr marL="879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BFFFA15D-2C2D-8B52-36A0-411C4B59D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6" y="1832290"/>
            <a:ext cx="3908007" cy="293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81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0">
            <a:extLst>
              <a:ext uri="{FF2B5EF4-FFF2-40B4-BE49-F238E27FC236}">
                <a16:creationId xmlns:a16="http://schemas.microsoft.com/office/drawing/2014/main" id="{61A4F465-830B-7E40-A734-9F933E7557F8}"/>
              </a:ext>
            </a:extLst>
          </p:cNvPr>
          <p:cNvSpPr txBox="1"/>
          <p:nvPr/>
        </p:nvSpPr>
        <p:spPr>
          <a:xfrm>
            <a:off x="556224" y="2518971"/>
            <a:ext cx="8273480" cy="117823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1500" dirty="0"/>
              <a:t>The actions that individuals take for themselves and on behalf of or with others to develop, protect, maintain and improve their health, wellbeing or wellness.  (</a:t>
            </a:r>
            <a:r>
              <a:rPr lang="en-GB" sz="1500" b="1" dirty="0"/>
              <a:t>Self-Care Forum definition of self-care</a:t>
            </a:r>
            <a:r>
              <a:rPr lang="en-GB" sz="1500" dirty="0"/>
              <a:t>)</a:t>
            </a:r>
          </a:p>
          <a:p>
            <a:endParaRPr lang="en-GB" sz="3000" dirty="0"/>
          </a:p>
          <a:p>
            <a:endParaRPr lang="en-GB" sz="21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1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1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1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100" dirty="0"/>
          </a:p>
          <a:p>
            <a:endParaRPr lang="en-GB" sz="2100" dirty="0"/>
          </a:p>
          <a:p>
            <a:endParaRPr lang="en-GB" sz="2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384046A1-5153-46C9-9062-5CAF144AE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6559" y="146619"/>
            <a:ext cx="3104031" cy="58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5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00BECFF4-AF62-D129-6D69-78B1DF20A037}"/>
              </a:ext>
            </a:extLst>
          </p:cNvPr>
          <p:cNvSpPr/>
          <p:nvPr/>
        </p:nvSpPr>
        <p:spPr>
          <a:xfrm>
            <a:off x="556224" y="1103148"/>
            <a:ext cx="6667536" cy="52037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self-care? </a:t>
            </a:r>
            <a:endParaRPr lang="en-US" altLang="zh-CN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 descr="A heart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4B4B22E-A592-FE23-A8E6-EBBD6D575E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" y="3697209"/>
            <a:ext cx="2899374" cy="2694547"/>
          </a:xfrm>
          <a:prstGeom prst="rect">
            <a:avLst/>
          </a:prstGeom>
        </p:spPr>
      </p:pic>
      <p:pic>
        <p:nvPicPr>
          <p:cNvPr id="5" name="Picture 4" descr="A blue and black text&#10;&#10;AI-generated content may be incorrect.">
            <a:extLst>
              <a:ext uri="{FF2B5EF4-FFF2-40B4-BE49-F238E27FC236}">
                <a16:creationId xmlns:a16="http://schemas.microsoft.com/office/drawing/2014/main" id="{9930FD08-5F7D-2E17-11E6-B41F4A9CE7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811" y="5440292"/>
            <a:ext cx="4008918" cy="62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16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5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59FC4165-8EFE-FCEF-E2A5-36E53029B267}"/>
              </a:ext>
            </a:extLst>
          </p:cNvPr>
          <p:cNvSpPr/>
          <p:nvPr/>
        </p:nvSpPr>
        <p:spPr>
          <a:xfrm>
            <a:off x="480060" y="325369"/>
            <a:ext cx="3276451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cap="all" spc="100" baseline="0">
                <a:latin typeface="+mj-lt"/>
                <a:ea typeface="+mj-ea"/>
                <a:cs typeface="+mj-cs"/>
              </a:rPr>
              <a:t>Self-care is not “no care”</a:t>
            </a:r>
            <a:endParaRPr lang="en-US" altLang="zh-CN" sz="4300" b="1">
              <a:latin typeface="+mj-lt"/>
              <a:ea typeface="+mj-ea"/>
              <a:cs typeface="+mj-cs"/>
            </a:endParaRP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本框 20">
            <a:extLst>
              <a:ext uri="{FF2B5EF4-FFF2-40B4-BE49-F238E27FC236}">
                <a16:creationId xmlns:a16="http://schemas.microsoft.com/office/drawing/2014/main" id="{CB52B556-E4E7-F9F0-1484-DC13242FF338}"/>
              </a:ext>
            </a:extLst>
          </p:cNvPr>
          <p:cNvSpPr txBox="1"/>
          <p:nvPr/>
        </p:nvSpPr>
        <p:spPr>
          <a:xfrm>
            <a:off x="480060" y="2872899"/>
            <a:ext cx="3182691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Self-care is about individuals understanding and practicing activities that protects their physical health and wellbeing</a:t>
            </a:r>
          </a:p>
          <a:p>
            <a:pPr marL="2286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Self-care does not mean abandonment, it is supported care, empowerment and control</a:t>
            </a:r>
          </a:p>
          <a:p>
            <a:pPr marL="2286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People mustn’t feel or be made to feel like they cannot seek help and support from health professionals</a:t>
            </a:r>
          </a:p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</p:txBody>
      </p:sp>
      <p:pic>
        <p:nvPicPr>
          <p:cNvPr id="7" name="Picture 6" descr="A heart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0FFB254-E2FF-3881-E71C-7ED6066668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9" r="16218" b="-2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6704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2494" y="0"/>
            <a:ext cx="5671506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矩形 5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DBA112A0-45E9-8A43-712B-F9B995999629}"/>
              </a:ext>
            </a:extLst>
          </p:cNvPr>
          <p:cNvSpPr/>
          <p:nvPr/>
        </p:nvSpPr>
        <p:spPr>
          <a:xfrm>
            <a:off x="4319515" y="457201"/>
            <a:ext cx="4002953" cy="18359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kern="1200" cap="all" spc="1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Practicing Self-care helps you and your family</a:t>
            </a:r>
            <a:endParaRPr lang="en-US" altLang="zh-CN" sz="29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9514" y="2560829"/>
            <a:ext cx="3771900" cy="18288"/>
          </a:xfrm>
          <a:custGeom>
            <a:avLst/>
            <a:gdLst>
              <a:gd name="connsiteX0" fmla="*/ 0 w 3771900"/>
              <a:gd name="connsiteY0" fmla="*/ 0 h 18288"/>
              <a:gd name="connsiteX1" fmla="*/ 704088 w 3771900"/>
              <a:gd name="connsiteY1" fmla="*/ 0 h 18288"/>
              <a:gd name="connsiteX2" fmla="*/ 1370457 w 3771900"/>
              <a:gd name="connsiteY2" fmla="*/ 0 h 18288"/>
              <a:gd name="connsiteX3" fmla="*/ 2036826 w 3771900"/>
              <a:gd name="connsiteY3" fmla="*/ 0 h 18288"/>
              <a:gd name="connsiteX4" fmla="*/ 2552319 w 3771900"/>
              <a:gd name="connsiteY4" fmla="*/ 0 h 18288"/>
              <a:gd name="connsiteX5" fmla="*/ 3105531 w 3771900"/>
              <a:gd name="connsiteY5" fmla="*/ 0 h 18288"/>
              <a:gd name="connsiteX6" fmla="*/ 3771900 w 3771900"/>
              <a:gd name="connsiteY6" fmla="*/ 0 h 18288"/>
              <a:gd name="connsiteX7" fmla="*/ 3771900 w 3771900"/>
              <a:gd name="connsiteY7" fmla="*/ 18288 h 18288"/>
              <a:gd name="connsiteX8" fmla="*/ 3143250 w 3771900"/>
              <a:gd name="connsiteY8" fmla="*/ 18288 h 18288"/>
              <a:gd name="connsiteX9" fmla="*/ 2627757 w 3771900"/>
              <a:gd name="connsiteY9" fmla="*/ 18288 h 18288"/>
              <a:gd name="connsiteX10" fmla="*/ 2112264 w 3771900"/>
              <a:gd name="connsiteY10" fmla="*/ 18288 h 18288"/>
              <a:gd name="connsiteX11" fmla="*/ 1445895 w 3771900"/>
              <a:gd name="connsiteY11" fmla="*/ 18288 h 18288"/>
              <a:gd name="connsiteX12" fmla="*/ 892683 w 3771900"/>
              <a:gd name="connsiteY12" fmla="*/ 18288 h 18288"/>
              <a:gd name="connsiteX13" fmla="*/ 0 w 3771900"/>
              <a:gd name="connsiteY13" fmla="*/ 18288 h 18288"/>
              <a:gd name="connsiteX14" fmla="*/ 0 w 3771900"/>
              <a:gd name="connsiteY14" fmla="*/ 0 h 18288"/>
              <a:gd name="connsiteX0" fmla="*/ 0 w 3771900"/>
              <a:gd name="connsiteY0" fmla="*/ 0 h 18288"/>
              <a:gd name="connsiteX1" fmla="*/ 590931 w 3771900"/>
              <a:gd name="connsiteY1" fmla="*/ 0 h 18288"/>
              <a:gd name="connsiteX2" fmla="*/ 1106424 w 3771900"/>
              <a:gd name="connsiteY2" fmla="*/ 0 h 18288"/>
              <a:gd name="connsiteX3" fmla="*/ 1810512 w 3771900"/>
              <a:gd name="connsiteY3" fmla="*/ 0 h 18288"/>
              <a:gd name="connsiteX4" fmla="*/ 2401443 w 3771900"/>
              <a:gd name="connsiteY4" fmla="*/ 0 h 18288"/>
              <a:gd name="connsiteX5" fmla="*/ 2992374 w 3771900"/>
              <a:gd name="connsiteY5" fmla="*/ 0 h 18288"/>
              <a:gd name="connsiteX6" fmla="*/ 3771900 w 3771900"/>
              <a:gd name="connsiteY6" fmla="*/ 0 h 18288"/>
              <a:gd name="connsiteX7" fmla="*/ 3771900 w 3771900"/>
              <a:gd name="connsiteY7" fmla="*/ 18288 h 18288"/>
              <a:gd name="connsiteX8" fmla="*/ 3143250 w 3771900"/>
              <a:gd name="connsiteY8" fmla="*/ 18288 h 18288"/>
              <a:gd name="connsiteX9" fmla="*/ 2627757 w 3771900"/>
              <a:gd name="connsiteY9" fmla="*/ 18288 h 18288"/>
              <a:gd name="connsiteX10" fmla="*/ 1999107 w 3771900"/>
              <a:gd name="connsiteY10" fmla="*/ 18288 h 18288"/>
              <a:gd name="connsiteX11" fmla="*/ 1370457 w 3771900"/>
              <a:gd name="connsiteY11" fmla="*/ 18288 h 18288"/>
              <a:gd name="connsiteX12" fmla="*/ 779526 w 3771900"/>
              <a:gd name="connsiteY12" fmla="*/ 18288 h 18288"/>
              <a:gd name="connsiteX13" fmla="*/ 0 w 3771900"/>
              <a:gd name="connsiteY13" fmla="*/ 18288 h 18288"/>
              <a:gd name="connsiteX14" fmla="*/ 0 w 37719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71900" h="18288" fill="none" extrusionOk="0">
                <a:moveTo>
                  <a:pt x="0" y="0"/>
                </a:moveTo>
                <a:cubicBezTo>
                  <a:pt x="287436" y="-36175"/>
                  <a:pt x="366245" y="33246"/>
                  <a:pt x="704088" y="0"/>
                </a:cubicBezTo>
                <a:cubicBezTo>
                  <a:pt x="1023542" y="-9212"/>
                  <a:pt x="1135888" y="21706"/>
                  <a:pt x="1370457" y="0"/>
                </a:cubicBezTo>
                <a:cubicBezTo>
                  <a:pt x="1612643" y="1012"/>
                  <a:pt x="1918282" y="-28472"/>
                  <a:pt x="2036826" y="0"/>
                </a:cubicBezTo>
                <a:cubicBezTo>
                  <a:pt x="2158661" y="40105"/>
                  <a:pt x="2354247" y="26415"/>
                  <a:pt x="2552319" y="0"/>
                </a:cubicBezTo>
                <a:cubicBezTo>
                  <a:pt x="2716777" y="-17114"/>
                  <a:pt x="2824915" y="23043"/>
                  <a:pt x="3105531" y="0"/>
                </a:cubicBezTo>
                <a:cubicBezTo>
                  <a:pt x="3381044" y="-32429"/>
                  <a:pt x="3596902" y="3395"/>
                  <a:pt x="3771900" y="0"/>
                </a:cubicBezTo>
                <a:cubicBezTo>
                  <a:pt x="3771609" y="9035"/>
                  <a:pt x="3771801" y="15148"/>
                  <a:pt x="3771900" y="18288"/>
                </a:cubicBezTo>
                <a:cubicBezTo>
                  <a:pt x="3457794" y="19957"/>
                  <a:pt x="3415448" y="-15179"/>
                  <a:pt x="3143250" y="18288"/>
                </a:cubicBezTo>
                <a:cubicBezTo>
                  <a:pt x="2866953" y="44091"/>
                  <a:pt x="2852564" y="22861"/>
                  <a:pt x="2627757" y="18288"/>
                </a:cubicBezTo>
                <a:cubicBezTo>
                  <a:pt x="2412632" y="15061"/>
                  <a:pt x="2228768" y="-1260"/>
                  <a:pt x="2112264" y="18288"/>
                </a:cubicBezTo>
                <a:cubicBezTo>
                  <a:pt x="1975640" y="66897"/>
                  <a:pt x="1635725" y="-13484"/>
                  <a:pt x="1445895" y="18288"/>
                </a:cubicBezTo>
                <a:cubicBezTo>
                  <a:pt x="1247266" y="8685"/>
                  <a:pt x="1124650" y="19647"/>
                  <a:pt x="892683" y="18288"/>
                </a:cubicBezTo>
                <a:cubicBezTo>
                  <a:pt x="637653" y="4646"/>
                  <a:pt x="185278" y="-30427"/>
                  <a:pt x="0" y="18288"/>
                </a:cubicBezTo>
                <a:cubicBezTo>
                  <a:pt x="-470" y="12661"/>
                  <a:pt x="773" y="6041"/>
                  <a:pt x="0" y="0"/>
                </a:cubicBezTo>
                <a:close/>
              </a:path>
              <a:path w="3771900" h="18288" stroke="0" extrusionOk="0">
                <a:moveTo>
                  <a:pt x="0" y="0"/>
                </a:moveTo>
                <a:cubicBezTo>
                  <a:pt x="191819" y="-28991"/>
                  <a:pt x="417180" y="8728"/>
                  <a:pt x="590931" y="0"/>
                </a:cubicBezTo>
                <a:cubicBezTo>
                  <a:pt x="784185" y="36025"/>
                  <a:pt x="942031" y="-7179"/>
                  <a:pt x="1106424" y="0"/>
                </a:cubicBezTo>
                <a:cubicBezTo>
                  <a:pt x="1308616" y="2226"/>
                  <a:pt x="1630174" y="34516"/>
                  <a:pt x="1810512" y="0"/>
                </a:cubicBezTo>
                <a:cubicBezTo>
                  <a:pt x="2022091" y="-3811"/>
                  <a:pt x="2188284" y="60598"/>
                  <a:pt x="2401443" y="0"/>
                </a:cubicBezTo>
                <a:cubicBezTo>
                  <a:pt x="2637014" y="-16349"/>
                  <a:pt x="2745608" y="-42652"/>
                  <a:pt x="2992374" y="0"/>
                </a:cubicBezTo>
                <a:cubicBezTo>
                  <a:pt x="3199629" y="42236"/>
                  <a:pt x="3496969" y="9414"/>
                  <a:pt x="3771900" y="0"/>
                </a:cubicBezTo>
                <a:cubicBezTo>
                  <a:pt x="3771420" y="6734"/>
                  <a:pt x="3771655" y="13051"/>
                  <a:pt x="3771900" y="18288"/>
                </a:cubicBezTo>
                <a:cubicBezTo>
                  <a:pt x="3462953" y="18781"/>
                  <a:pt x="3361132" y="1005"/>
                  <a:pt x="3143250" y="18288"/>
                </a:cubicBezTo>
                <a:cubicBezTo>
                  <a:pt x="2921481" y="34309"/>
                  <a:pt x="2854045" y="33328"/>
                  <a:pt x="2627757" y="18288"/>
                </a:cubicBezTo>
                <a:cubicBezTo>
                  <a:pt x="2409270" y="9750"/>
                  <a:pt x="2187246" y="-7226"/>
                  <a:pt x="1999107" y="18288"/>
                </a:cubicBezTo>
                <a:cubicBezTo>
                  <a:pt x="1815666" y="58826"/>
                  <a:pt x="1527808" y="-26152"/>
                  <a:pt x="1370457" y="18288"/>
                </a:cubicBezTo>
                <a:cubicBezTo>
                  <a:pt x="1214923" y="5764"/>
                  <a:pt x="1016212" y="-1456"/>
                  <a:pt x="779526" y="18288"/>
                </a:cubicBezTo>
                <a:cubicBezTo>
                  <a:pt x="536663" y="13268"/>
                  <a:pt x="178663" y="4126"/>
                  <a:pt x="0" y="18288"/>
                </a:cubicBezTo>
                <a:cubicBezTo>
                  <a:pt x="675" y="10011"/>
                  <a:pt x="125" y="8388"/>
                  <a:pt x="0" y="0"/>
                </a:cubicBezTo>
                <a:close/>
              </a:path>
              <a:path w="3771900" h="18288" fill="none" stroke="0" extrusionOk="0">
                <a:moveTo>
                  <a:pt x="0" y="0"/>
                </a:moveTo>
                <a:cubicBezTo>
                  <a:pt x="271103" y="-25687"/>
                  <a:pt x="370438" y="30140"/>
                  <a:pt x="704088" y="0"/>
                </a:cubicBezTo>
                <a:cubicBezTo>
                  <a:pt x="1051115" y="-25477"/>
                  <a:pt x="1106895" y="16187"/>
                  <a:pt x="1370457" y="0"/>
                </a:cubicBezTo>
                <a:cubicBezTo>
                  <a:pt x="1595146" y="2237"/>
                  <a:pt x="1896955" y="5767"/>
                  <a:pt x="2036826" y="0"/>
                </a:cubicBezTo>
                <a:cubicBezTo>
                  <a:pt x="2142627" y="2170"/>
                  <a:pt x="2421721" y="38840"/>
                  <a:pt x="2552319" y="0"/>
                </a:cubicBezTo>
                <a:cubicBezTo>
                  <a:pt x="2724848" y="-23030"/>
                  <a:pt x="2834005" y="15708"/>
                  <a:pt x="3105531" y="0"/>
                </a:cubicBezTo>
                <a:cubicBezTo>
                  <a:pt x="3342444" y="-24681"/>
                  <a:pt x="3609910" y="18784"/>
                  <a:pt x="3771900" y="0"/>
                </a:cubicBezTo>
                <a:cubicBezTo>
                  <a:pt x="3771328" y="8167"/>
                  <a:pt x="3771537" y="15177"/>
                  <a:pt x="3771900" y="18288"/>
                </a:cubicBezTo>
                <a:cubicBezTo>
                  <a:pt x="3464839" y="21068"/>
                  <a:pt x="3426011" y="-5801"/>
                  <a:pt x="3143250" y="18288"/>
                </a:cubicBezTo>
                <a:cubicBezTo>
                  <a:pt x="2863841" y="43255"/>
                  <a:pt x="2853465" y="28308"/>
                  <a:pt x="2627757" y="18288"/>
                </a:cubicBezTo>
                <a:cubicBezTo>
                  <a:pt x="2409491" y="18900"/>
                  <a:pt x="2243209" y="25448"/>
                  <a:pt x="2112264" y="18288"/>
                </a:cubicBezTo>
                <a:cubicBezTo>
                  <a:pt x="1997644" y="61180"/>
                  <a:pt x="1680001" y="64423"/>
                  <a:pt x="1445895" y="18288"/>
                </a:cubicBezTo>
                <a:cubicBezTo>
                  <a:pt x="1252635" y="3548"/>
                  <a:pt x="1127940" y="-648"/>
                  <a:pt x="892683" y="18288"/>
                </a:cubicBezTo>
                <a:cubicBezTo>
                  <a:pt x="631867" y="19114"/>
                  <a:pt x="176899" y="-29012"/>
                  <a:pt x="0" y="18288"/>
                </a:cubicBezTo>
                <a:cubicBezTo>
                  <a:pt x="-201" y="11951"/>
                  <a:pt x="215" y="487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771900"/>
                      <a:gd name="connsiteY0" fmla="*/ 0 h 18288"/>
                      <a:gd name="connsiteX1" fmla="*/ 704088 w 3771900"/>
                      <a:gd name="connsiteY1" fmla="*/ 0 h 18288"/>
                      <a:gd name="connsiteX2" fmla="*/ 1370457 w 3771900"/>
                      <a:gd name="connsiteY2" fmla="*/ 0 h 18288"/>
                      <a:gd name="connsiteX3" fmla="*/ 2036826 w 3771900"/>
                      <a:gd name="connsiteY3" fmla="*/ 0 h 18288"/>
                      <a:gd name="connsiteX4" fmla="*/ 2552319 w 3771900"/>
                      <a:gd name="connsiteY4" fmla="*/ 0 h 18288"/>
                      <a:gd name="connsiteX5" fmla="*/ 3105531 w 3771900"/>
                      <a:gd name="connsiteY5" fmla="*/ 0 h 18288"/>
                      <a:gd name="connsiteX6" fmla="*/ 3771900 w 3771900"/>
                      <a:gd name="connsiteY6" fmla="*/ 0 h 18288"/>
                      <a:gd name="connsiteX7" fmla="*/ 3771900 w 3771900"/>
                      <a:gd name="connsiteY7" fmla="*/ 18288 h 18288"/>
                      <a:gd name="connsiteX8" fmla="*/ 3143250 w 3771900"/>
                      <a:gd name="connsiteY8" fmla="*/ 18288 h 18288"/>
                      <a:gd name="connsiteX9" fmla="*/ 2627757 w 3771900"/>
                      <a:gd name="connsiteY9" fmla="*/ 18288 h 18288"/>
                      <a:gd name="connsiteX10" fmla="*/ 2112264 w 3771900"/>
                      <a:gd name="connsiteY10" fmla="*/ 18288 h 18288"/>
                      <a:gd name="connsiteX11" fmla="*/ 1445895 w 3771900"/>
                      <a:gd name="connsiteY11" fmla="*/ 18288 h 18288"/>
                      <a:gd name="connsiteX12" fmla="*/ 892683 w 3771900"/>
                      <a:gd name="connsiteY12" fmla="*/ 18288 h 18288"/>
                      <a:gd name="connsiteX13" fmla="*/ 0 w 3771900"/>
                      <a:gd name="connsiteY13" fmla="*/ 18288 h 18288"/>
                      <a:gd name="connsiteX14" fmla="*/ 0 w 3771900"/>
                      <a:gd name="connsiteY14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771900" h="18288" fill="none" extrusionOk="0">
                        <a:moveTo>
                          <a:pt x="0" y="0"/>
                        </a:moveTo>
                        <a:cubicBezTo>
                          <a:pt x="285982" y="-16509"/>
                          <a:pt x="373591" y="28957"/>
                          <a:pt x="704088" y="0"/>
                        </a:cubicBezTo>
                        <a:cubicBezTo>
                          <a:pt x="1034585" y="-28957"/>
                          <a:pt x="1127575" y="15529"/>
                          <a:pt x="1370457" y="0"/>
                        </a:cubicBezTo>
                        <a:cubicBezTo>
                          <a:pt x="1613339" y="-15529"/>
                          <a:pt x="1901330" y="-18417"/>
                          <a:pt x="2036826" y="0"/>
                        </a:cubicBezTo>
                        <a:cubicBezTo>
                          <a:pt x="2172322" y="18417"/>
                          <a:pt x="2391554" y="24426"/>
                          <a:pt x="2552319" y="0"/>
                        </a:cubicBezTo>
                        <a:cubicBezTo>
                          <a:pt x="2713084" y="-24426"/>
                          <a:pt x="2832344" y="19126"/>
                          <a:pt x="3105531" y="0"/>
                        </a:cubicBezTo>
                        <a:cubicBezTo>
                          <a:pt x="3378718" y="-19126"/>
                          <a:pt x="3624591" y="4962"/>
                          <a:pt x="3771900" y="0"/>
                        </a:cubicBezTo>
                        <a:cubicBezTo>
                          <a:pt x="3771400" y="8855"/>
                          <a:pt x="3772009" y="14521"/>
                          <a:pt x="3771900" y="18288"/>
                        </a:cubicBezTo>
                        <a:cubicBezTo>
                          <a:pt x="3458898" y="17742"/>
                          <a:pt x="3421743" y="-6827"/>
                          <a:pt x="3143250" y="18288"/>
                        </a:cubicBezTo>
                        <a:cubicBezTo>
                          <a:pt x="2864757" y="43403"/>
                          <a:pt x="2852800" y="27764"/>
                          <a:pt x="2627757" y="18288"/>
                        </a:cubicBezTo>
                        <a:cubicBezTo>
                          <a:pt x="2402714" y="8812"/>
                          <a:pt x="2240384" y="-3809"/>
                          <a:pt x="2112264" y="18288"/>
                        </a:cubicBezTo>
                        <a:cubicBezTo>
                          <a:pt x="1984144" y="40385"/>
                          <a:pt x="1648028" y="25259"/>
                          <a:pt x="1445895" y="18288"/>
                        </a:cubicBezTo>
                        <a:cubicBezTo>
                          <a:pt x="1243762" y="11317"/>
                          <a:pt x="1123026" y="22466"/>
                          <a:pt x="892683" y="18288"/>
                        </a:cubicBezTo>
                        <a:cubicBezTo>
                          <a:pt x="662340" y="14110"/>
                          <a:pt x="180978" y="-26198"/>
                          <a:pt x="0" y="18288"/>
                        </a:cubicBezTo>
                        <a:cubicBezTo>
                          <a:pt x="683" y="12014"/>
                          <a:pt x="724" y="5908"/>
                          <a:pt x="0" y="0"/>
                        </a:cubicBezTo>
                        <a:close/>
                      </a:path>
                      <a:path w="3771900" h="18288" stroke="0" extrusionOk="0">
                        <a:moveTo>
                          <a:pt x="0" y="0"/>
                        </a:moveTo>
                        <a:cubicBezTo>
                          <a:pt x="168080" y="-24280"/>
                          <a:pt x="426899" y="-27643"/>
                          <a:pt x="590931" y="0"/>
                        </a:cubicBezTo>
                        <a:cubicBezTo>
                          <a:pt x="754963" y="27643"/>
                          <a:pt x="943937" y="-964"/>
                          <a:pt x="1106424" y="0"/>
                        </a:cubicBezTo>
                        <a:cubicBezTo>
                          <a:pt x="1268911" y="964"/>
                          <a:pt x="1620128" y="24107"/>
                          <a:pt x="1810512" y="0"/>
                        </a:cubicBezTo>
                        <a:cubicBezTo>
                          <a:pt x="2000896" y="-24107"/>
                          <a:pt x="2173109" y="23508"/>
                          <a:pt x="2401443" y="0"/>
                        </a:cubicBezTo>
                        <a:cubicBezTo>
                          <a:pt x="2629777" y="-23508"/>
                          <a:pt x="2762620" y="-19902"/>
                          <a:pt x="2992374" y="0"/>
                        </a:cubicBezTo>
                        <a:cubicBezTo>
                          <a:pt x="3222128" y="19902"/>
                          <a:pt x="3483193" y="6322"/>
                          <a:pt x="3771900" y="0"/>
                        </a:cubicBezTo>
                        <a:cubicBezTo>
                          <a:pt x="3771002" y="7180"/>
                          <a:pt x="3772069" y="13790"/>
                          <a:pt x="3771900" y="18288"/>
                        </a:cubicBezTo>
                        <a:cubicBezTo>
                          <a:pt x="3466427" y="17166"/>
                          <a:pt x="3360902" y="-2444"/>
                          <a:pt x="3143250" y="18288"/>
                        </a:cubicBezTo>
                        <a:cubicBezTo>
                          <a:pt x="2925598" y="39020"/>
                          <a:pt x="2852709" y="34774"/>
                          <a:pt x="2627757" y="18288"/>
                        </a:cubicBezTo>
                        <a:cubicBezTo>
                          <a:pt x="2402805" y="1802"/>
                          <a:pt x="2156087" y="-12568"/>
                          <a:pt x="1999107" y="18288"/>
                        </a:cubicBezTo>
                        <a:cubicBezTo>
                          <a:pt x="1842127" y="49144"/>
                          <a:pt x="1528676" y="3672"/>
                          <a:pt x="1370457" y="18288"/>
                        </a:cubicBezTo>
                        <a:cubicBezTo>
                          <a:pt x="1212238" y="32905"/>
                          <a:pt x="1007440" y="24475"/>
                          <a:pt x="779526" y="18288"/>
                        </a:cubicBezTo>
                        <a:cubicBezTo>
                          <a:pt x="551612" y="12101"/>
                          <a:pt x="175765" y="8638"/>
                          <a:pt x="0" y="18288"/>
                        </a:cubicBezTo>
                        <a:cubicBezTo>
                          <a:pt x="571" y="10093"/>
                          <a:pt x="-125" y="840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26D4FB-21F3-55FA-AB04-2E1542B7209B}"/>
              </a:ext>
            </a:extLst>
          </p:cNvPr>
          <p:cNvSpPr txBox="1"/>
          <p:nvPr/>
        </p:nvSpPr>
        <p:spPr>
          <a:xfrm>
            <a:off x="4319515" y="2798064"/>
            <a:ext cx="4095821" cy="34176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1276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FFFF"/>
                </a:solidFill>
              </a:rPr>
              <a:t>Make exercise part of your routine</a:t>
            </a:r>
          </a:p>
          <a:p>
            <a:pPr marL="51276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FFFF"/>
                </a:solidFill>
              </a:rPr>
              <a:t>Ensure you don’t miss screening appointments</a:t>
            </a:r>
          </a:p>
          <a:p>
            <a:pPr marL="51276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FFFF"/>
                </a:solidFill>
              </a:rPr>
              <a:t>Try to eat healthily</a:t>
            </a:r>
          </a:p>
          <a:p>
            <a:pPr marL="51276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FFFF"/>
                </a:solidFill>
              </a:rPr>
              <a:t>Quit smoking</a:t>
            </a:r>
          </a:p>
          <a:p>
            <a:pPr marL="51276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FFFF"/>
                </a:solidFill>
              </a:rPr>
              <a:t>Be aware of symptoms of ill health and how long they normally last and understand when you should </a:t>
            </a:r>
            <a:r>
              <a:rPr lang="en-US" sz="1500">
                <a:solidFill>
                  <a:srgbClr val="FFFFFF"/>
                </a:solidFill>
              </a:rPr>
              <a:t>seek professional help</a:t>
            </a:r>
            <a:endParaRPr lang="en-US" sz="1500" dirty="0">
              <a:solidFill>
                <a:srgbClr val="FFFFFF"/>
              </a:solidFill>
            </a:endParaRPr>
          </a:p>
          <a:p>
            <a:pPr marL="51276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FFFF"/>
                </a:solidFill>
              </a:rPr>
              <a:t>Stay connected to friends and family</a:t>
            </a:r>
          </a:p>
          <a:p>
            <a:pPr marL="51276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FFFF"/>
                </a:solidFill>
              </a:rPr>
              <a:t>Don’t be afraid to ask for help from friends, family or health services</a:t>
            </a:r>
          </a:p>
        </p:txBody>
      </p:sp>
      <p:pic>
        <p:nvPicPr>
          <p:cNvPr id="5" name="Picture 4" descr="A heart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356881F-1E93-1771-5876-287AA3B451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1" y="1721343"/>
            <a:ext cx="3249073" cy="3019541"/>
          </a:xfrm>
          <a:prstGeom prst="rect">
            <a:avLst/>
          </a:prstGeom>
        </p:spPr>
      </p:pic>
      <p:pic>
        <p:nvPicPr>
          <p:cNvPr id="7" name="Picture 6" descr="A blue and black text&#10;&#10;AI-generated content may be incorrect.">
            <a:extLst>
              <a:ext uri="{FF2B5EF4-FFF2-40B4-BE49-F238E27FC236}">
                <a16:creationId xmlns:a16="http://schemas.microsoft.com/office/drawing/2014/main" id="{9BD92934-B035-95C5-F0A8-9F23CCC60D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42" y="5974796"/>
            <a:ext cx="3106042" cy="48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53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5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8B0934B4-0395-60C9-6A6D-0BF4793954C3}"/>
              </a:ext>
            </a:extLst>
          </p:cNvPr>
          <p:cNvSpPr/>
          <p:nvPr/>
        </p:nvSpPr>
        <p:spPr>
          <a:xfrm>
            <a:off x="473202" y="639520"/>
            <a:ext cx="2571750" cy="17190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kern="1200" cap="all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Self-care forum’s Self-care fact sheets</a:t>
            </a:r>
            <a:endParaRPr lang="en-US" altLang="zh-CN" sz="33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E59207B-D7C8-42ED-BC18-634DD07A1566}"/>
              </a:ext>
            </a:extLst>
          </p:cNvPr>
          <p:cNvSpPr>
            <a:spLocks noGrp="1"/>
          </p:cNvSpPr>
          <p:nvPr/>
        </p:nvSpPr>
        <p:spPr>
          <a:xfrm>
            <a:off x="191275" y="-68193"/>
            <a:ext cx="7731577" cy="113350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FE1229-D345-4FD1-B9AC-87E16C459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4068" y="4748792"/>
            <a:ext cx="1239192" cy="219918"/>
          </a:xfrm>
        </p:spPr>
        <p:txBody>
          <a:bodyPr/>
          <a:lstStyle/>
          <a:p>
            <a:pPr defTabSz="548640">
              <a:spcAft>
                <a:spcPts val="600"/>
              </a:spcAft>
            </a:pPr>
            <a:fld id="{76656D17-191C-4624-95EC-23666C436C75}" type="slidenum">
              <a:rPr lang="en-GB" sz="5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defTabSz="548640">
                <a:spcAft>
                  <a:spcPts val="600"/>
                </a:spcAft>
              </a:pPr>
              <a:t>7</a:t>
            </a:fld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FD601A-AD1F-CF83-2BAA-4510739F22C8}"/>
              </a:ext>
            </a:extLst>
          </p:cNvPr>
          <p:cNvSpPr txBox="1"/>
          <p:nvPr/>
        </p:nvSpPr>
        <p:spPr>
          <a:xfrm>
            <a:off x="3518054" y="775538"/>
            <a:ext cx="3968336" cy="2909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695" indent="-118695" defTabSz="54864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kern="1200" dirty="0">
                <a:solidFill>
                  <a:schemeClr val="tx1"/>
                </a:solidFill>
                <a:ea typeface="+mn-ea"/>
                <a:cs typeface="+mn-cs"/>
              </a:rPr>
              <a:t>Helps people understand how long symptoms last, and th</a:t>
            </a:r>
            <a:r>
              <a:rPr lang="en-GB" sz="1900" dirty="0"/>
              <a:t>e red flags</a:t>
            </a:r>
          </a:p>
          <a:p>
            <a:pPr marL="118695" indent="-118695" defTabSz="54864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kern="1200" dirty="0">
                <a:solidFill>
                  <a:schemeClr val="tx1"/>
                </a:solidFill>
                <a:ea typeface="+mn-ea"/>
                <a:cs typeface="+mn-cs"/>
              </a:rPr>
              <a:t>26 Self-Care Aware Fact Sheets</a:t>
            </a:r>
          </a:p>
          <a:p>
            <a:pPr marL="118695" indent="-118695" defTabSz="54864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kern="1200" dirty="0">
                <a:solidFill>
                  <a:schemeClr val="tx1"/>
                </a:solidFill>
                <a:ea typeface="+mn-ea"/>
                <a:cs typeface="+mn-cs"/>
              </a:rPr>
              <a:t>Trustworthy </a:t>
            </a:r>
            <a:r>
              <a:rPr lang="en-GB" sz="1900" kern="1200">
                <a:solidFill>
                  <a:schemeClr val="tx1"/>
                </a:solidFill>
                <a:ea typeface="+mn-ea"/>
                <a:cs typeface="+mn-cs"/>
              </a:rPr>
              <a:t>health information</a:t>
            </a:r>
            <a:endParaRPr lang="en-GB" sz="190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marL="118695" indent="-118695" defTabSz="54864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kern="1200" dirty="0">
                <a:solidFill>
                  <a:schemeClr val="tx1"/>
                </a:solidFill>
                <a:ea typeface="+mn-ea"/>
                <a:cs typeface="+mn-cs"/>
              </a:rPr>
              <a:t>Common ailments and food supplement focused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BD99006-EE71-2BE9-9774-317F98AE75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51318">
            <a:off x="1419048" y="3669026"/>
            <a:ext cx="1003117" cy="14505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9BD49E-5713-220C-3B47-804B429989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65298">
            <a:off x="2214734" y="4250054"/>
            <a:ext cx="995186" cy="14373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31709">
            <a:off x="3086057" y="4500850"/>
            <a:ext cx="1038514" cy="14643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624445-FBD7-DCD1-687E-14159AE5A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58909">
            <a:off x="4816702" y="4131312"/>
            <a:ext cx="1093256" cy="15617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1199FA-CF4B-2AA7-ACAC-E8D9F81411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340179">
            <a:off x="4023682" y="4859627"/>
            <a:ext cx="1112146" cy="15609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5" name="Picture 2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EA69019-BBF2-C994-4D3D-BCE8ABD25A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1410">
            <a:off x="6916386" y="3584327"/>
            <a:ext cx="1085343" cy="15516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7" name="Picture 26" descr="A poster with text and images&#10;&#10;Description automatically generated">
            <a:extLst>
              <a:ext uri="{FF2B5EF4-FFF2-40B4-BE49-F238E27FC236}">
                <a16:creationId xmlns:a16="http://schemas.microsoft.com/office/drawing/2014/main" id="{DDA1CA35-059B-DEB5-09CE-8256901F4E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3566">
            <a:off x="7646858" y="2465557"/>
            <a:ext cx="1089992" cy="1549164"/>
          </a:xfrm>
          <a:prstGeom prst="rect">
            <a:avLst/>
          </a:prstGeom>
        </p:spPr>
      </p:pic>
      <p:pic>
        <p:nvPicPr>
          <p:cNvPr id="29" name="Picture 28" descr="A poster with text and images&#10;&#10;Description automatically generated">
            <a:extLst>
              <a:ext uri="{FF2B5EF4-FFF2-40B4-BE49-F238E27FC236}">
                <a16:creationId xmlns:a16="http://schemas.microsoft.com/office/drawing/2014/main" id="{124C049F-570B-F4CD-866A-81D331AF3D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430" y="3880006"/>
            <a:ext cx="1073218" cy="152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80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-文本框 13">
            <a:extLst>
              <a:ext uri="{FF2B5EF4-FFF2-40B4-BE49-F238E27FC236}">
                <a16:creationId xmlns:a16="http://schemas.microsoft.com/office/drawing/2014/main" id="{703D3E1B-92C2-274E-9361-8921E69E957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67753" y="640080"/>
            <a:ext cx="2800511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>
                <a:latin typeface="+mj-lt"/>
                <a:ea typeface="+mj-ea"/>
                <a:cs typeface="+mj-cs"/>
              </a:rPr>
              <a:t>Self-care for life.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700">
              <a:latin typeface="+mj-lt"/>
              <a:ea typeface="+mj-ea"/>
              <a:cs typeface="+mj-cs"/>
            </a:endParaRPr>
          </a:p>
        </p:txBody>
      </p:sp>
      <p:sp>
        <p:nvSpPr>
          <p:cNvPr id="105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4409267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heart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E60CDC2-3159-00E1-D290-036BE98BC8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987" y="1229712"/>
            <a:ext cx="4366260" cy="4057805"/>
          </a:xfrm>
          <a:prstGeom prst="rect">
            <a:avLst/>
          </a:prstGeom>
        </p:spPr>
      </p:pic>
      <p:pic>
        <p:nvPicPr>
          <p:cNvPr id="6" name="Picture 5" descr="A blue and black text&#10;&#10;AI-generated content may be incorrect.">
            <a:extLst>
              <a:ext uri="{FF2B5EF4-FFF2-40B4-BE49-F238E27FC236}">
                <a16:creationId xmlns:a16="http://schemas.microsoft.com/office/drawing/2014/main" id="{6D8C61D6-1AF8-8C4F-CBA4-153BBAC0DB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21" y="5588801"/>
            <a:ext cx="4008918" cy="62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387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51f504-04b0-42b4-9917-ad71f8aa80f5" xsi:nil="true"/>
    <lcf76f155ced4ddcb4097134ff3c332f xmlns="1473781d-2589-4092-ac83-9131bb73528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9712E93692E74490395E451F70C5FA" ma:contentTypeVersion="17" ma:contentTypeDescription="Create a new document." ma:contentTypeScope="" ma:versionID="b2e8b0df785e98a0ae176df13f5dd65d">
  <xsd:schema xmlns:xsd="http://www.w3.org/2001/XMLSchema" xmlns:xs="http://www.w3.org/2001/XMLSchema" xmlns:p="http://schemas.microsoft.com/office/2006/metadata/properties" xmlns:ns2="1473781d-2589-4092-ac83-9131bb73528b" xmlns:ns3="0651f504-04b0-42b4-9917-ad71f8aa80f5" targetNamespace="http://schemas.microsoft.com/office/2006/metadata/properties" ma:root="true" ma:fieldsID="a990ebc57839aa8d25d3460794f46a9e" ns2:_="" ns3:_="">
    <xsd:import namespace="1473781d-2589-4092-ac83-9131bb73528b"/>
    <xsd:import namespace="0651f504-04b0-42b4-9917-ad71f8aa80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3781d-2589-4092-ac83-9131bb7352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33d27e17-4274-4f96-82ab-bd02c916fc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51f504-04b0-42b4-9917-ad71f8aa80f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f4ddbe-fe56-47aa-91fd-777cb1f27ee5}" ma:internalName="TaxCatchAll" ma:showField="CatchAllData" ma:web="0651f504-04b0-42b4-9917-ad71f8aa80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210EC5-1EF4-47E6-B79D-41F04390AD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DBFCF1-7C00-4F24-A277-19CAD2EC1D0E}">
  <ds:schemaRefs>
    <ds:schemaRef ds:uri="http://schemas.microsoft.com/office/2006/metadata/properties"/>
    <ds:schemaRef ds:uri="http://schemas.microsoft.com/office/infopath/2007/PartnerControls"/>
    <ds:schemaRef ds:uri="0651f504-04b0-42b4-9917-ad71f8aa80f5"/>
    <ds:schemaRef ds:uri="1473781d-2589-4092-ac83-9131bb73528b"/>
  </ds:schemaRefs>
</ds:datastoreItem>
</file>

<file path=customXml/itemProps3.xml><?xml version="1.0" encoding="utf-8"?>
<ds:datastoreItem xmlns:ds="http://schemas.openxmlformats.org/officeDocument/2006/customXml" ds:itemID="{E56D88BE-AD38-49B0-89C4-4455E81F0D0D}"/>
</file>

<file path=docMetadata/LabelInfo.xml><?xml version="1.0" encoding="utf-8"?>
<clbl:labelList xmlns:clbl="http://schemas.microsoft.com/office/2020/mipLabelMetadata">
  <clbl:label id="{e3c8a716-e1e6-4b72-b6a0-d46b00f2d941}" enabled="1" method="Standard" siteId="{0b5cffc7-20db-49d9-abc6-4261d1459e2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1763</TotalTime>
  <Words>327</Words>
  <Application>Microsoft Office PowerPoint</Application>
  <PresentationFormat>On-screen Show (4:3)</PresentationFormat>
  <Paragraphs>61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Lato</vt:lpstr>
      <vt:lpstr>Office Theme</vt:lpstr>
      <vt:lpstr>     About National Self-Care Week (17 – 23 November)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Libby Whittaker SCF</cp:lastModifiedBy>
  <cp:revision>50</cp:revision>
  <dcterms:created xsi:type="dcterms:W3CDTF">2022-07-08T07:58:31Z</dcterms:created>
  <dcterms:modified xsi:type="dcterms:W3CDTF">2025-03-12T14:15:04Z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0x010100CE9712E93692E74490395E451F70C5FA</vt:lpwstr>
  </property>
  <property fmtid="{D5CDD505-2E9C-101B-9397-08002B2CF9AE}" pid="3" name="MediaServiceImageTags">
    <vt:lpwstr/>
  </property>
</Properties>
</file>